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79" d="100"/>
          <a:sy n="79" d="100"/>
        </p:scale>
        <p:origin x="108" y="6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01822-CB7C-4A11-9A60-198388C899C2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FC55-1993-4C29-B330-6497572D5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033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01822-CB7C-4A11-9A60-198388C899C2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FC55-1993-4C29-B330-6497572D5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661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01822-CB7C-4A11-9A60-198388C899C2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FC55-1993-4C29-B330-6497572D5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816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01822-CB7C-4A11-9A60-198388C899C2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FC55-1993-4C29-B330-6497572D5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510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01822-CB7C-4A11-9A60-198388C899C2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FC55-1993-4C29-B330-6497572D5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369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01822-CB7C-4A11-9A60-198388C899C2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FC55-1993-4C29-B330-6497572D5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921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01822-CB7C-4A11-9A60-198388C899C2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FC55-1993-4C29-B330-6497572D5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798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01822-CB7C-4A11-9A60-198388C899C2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FC55-1993-4C29-B330-6497572D5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660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01822-CB7C-4A11-9A60-198388C899C2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FC55-1993-4C29-B330-6497572D5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683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01822-CB7C-4A11-9A60-198388C899C2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FC55-1993-4C29-B330-6497572D5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595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01822-CB7C-4A11-9A60-198388C899C2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FC55-1993-4C29-B330-6497572D5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300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01822-CB7C-4A11-9A60-198388C899C2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BFC55-1993-4C29-B330-6497572D5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900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SRT@tkelevator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verticalxpress.com/express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mailto:OrderIntakeMFG@tkelevator.com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09800"/>
            <a:ext cx="228600" cy="228600"/>
          </a:xfrm>
        </p:spPr>
        <p:txBody>
          <a:bodyPr>
            <a:normAutofit fontScale="90000"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533400"/>
            <a:ext cx="327660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dirty="0">
                <a:solidFill>
                  <a:srgbClr val="003361">
                    <a:lumMod val="90000"/>
                    <a:lumOff val="10000"/>
                  </a:srgbClr>
                </a:solidFill>
                <a:latin typeface="TKTypeMedium" pitchFamily="34" charset="0"/>
                <a:ea typeface="AppleGothic" pitchFamily="28" charset="-127"/>
              </a:rPr>
              <a:t>Jacks Express</a:t>
            </a:r>
          </a:p>
          <a:p>
            <a:pPr lv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2B7932"/>
              </a:solidFill>
              <a:latin typeface="TKTypeMedium" pitchFamily="34" charset="0"/>
            </a:endParaRPr>
          </a:p>
          <a:p>
            <a:pPr lv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>
                <a:solidFill>
                  <a:srgbClr val="2B7932"/>
                </a:solidFill>
                <a:latin typeface="TKTypeMedium" pitchFamily="34" charset="0"/>
              </a:rPr>
              <a:t>Tutorial for Estimating, </a:t>
            </a:r>
          </a:p>
          <a:p>
            <a:pPr lv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>
                <a:solidFill>
                  <a:srgbClr val="2B7932"/>
                </a:solidFill>
                <a:latin typeface="TKTypeMedium" pitchFamily="34" charset="0"/>
              </a:rPr>
              <a:t>Surveying, and Ordering</a:t>
            </a:r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819400"/>
            <a:ext cx="2842501" cy="318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C:\DOCUME~1\dvallee\LOCALS~1\Temp\msohtml1\01\clip_image00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57790"/>
            <a:ext cx="1922463" cy="344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724400" y="4343400"/>
            <a:ext cx="3810000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altLang="en-US" sz="2800" dirty="0">
                <a:solidFill>
                  <a:srgbClr val="515151"/>
                </a:solidFill>
                <a:latin typeface="TKTypeMedium" panose="020B0606040000020004" pitchFamily="34" charset="0"/>
                <a:ea typeface="AppleGothic"/>
                <a:cs typeface="AppleGothic"/>
              </a:rPr>
              <a:t>Estimating, Surveying and Ordering Made Easy</a:t>
            </a:r>
          </a:p>
        </p:txBody>
      </p:sp>
      <p:pic>
        <p:nvPicPr>
          <p:cNvPr id="12" name="Picture 1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5560378"/>
            <a:ext cx="1202690" cy="896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6779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595852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1">
                    <a:lumMod val="90000"/>
                    <a:lumOff val="10000"/>
                  </a:schemeClr>
                </a:solidFill>
                <a:latin typeface="TKTypeMedium" panose="020B0606040000020004" pitchFamily="34" charset="0"/>
              </a:rPr>
              <a:t>Jacks Express</a:t>
            </a:r>
            <a:endParaRPr lang="en-US" sz="3600" dirty="0">
              <a:latin typeface="TKTypeMedium" panose="020B06060400000200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1371600"/>
            <a:ext cx="6781800" cy="4676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>
              <a:lnSpc>
                <a:spcPct val="110000"/>
              </a:lnSpc>
              <a:buClr>
                <a:schemeClr val="tx1"/>
              </a:buClr>
              <a:buSzPct val="80000"/>
              <a:tabLst>
                <a:tab pos="284163" algn="l"/>
                <a:tab pos="569913" algn="l"/>
              </a:tabLst>
              <a:defRPr/>
            </a:pPr>
            <a:r>
              <a:rPr lang="en-US" sz="1600" dirty="0">
                <a:latin typeface="TKTypeMedium" panose="020B0606040000020004" pitchFamily="34" charset="0"/>
                <a:ea typeface="Arial Unicode MS" pitchFamily="34" charset="-128"/>
                <a:cs typeface="Arial Unicode MS" pitchFamily="34" charset="-128"/>
              </a:rPr>
              <a:t>The Jacks Express program is designed for single bearing conventional jacks ranging from 3S to 10S in size.  </a:t>
            </a:r>
          </a:p>
          <a:p>
            <a:pPr eaLnBrk="0" hangingPunct="0">
              <a:lnSpc>
                <a:spcPct val="110000"/>
              </a:lnSpc>
              <a:buClr>
                <a:srgbClr val="B3A662"/>
              </a:buClr>
              <a:buSzPct val="80000"/>
              <a:buFont typeface="Wingdings" pitchFamily="2" charset="2"/>
              <a:buChar char="v"/>
              <a:tabLst>
                <a:tab pos="284163" algn="l"/>
                <a:tab pos="569913" algn="l"/>
              </a:tabLst>
              <a:defRPr/>
            </a:pPr>
            <a:endParaRPr lang="en-US" sz="1600" dirty="0">
              <a:latin typeface="TKTypeMedium" panose="020B0606040000020004" pitchFamily="34" charset="0"/>
              <a:ea typeface="Arial Unicode MS" pitchFamily="34" charset="-128"/>
              <a:cs typeface="Arial Unicode MS" pitchFamily="34" charset="-128"/>
            </a:endParaRPr>
          </a:p>
          <a:p>
            <a:pPr lvl="1" eaLnBrk="0" hangingPunct="0">
              <a:lnSpc>
                <a:spcPct val="110000"/>
              </a:lnSpc>
              <a:buSzPct val="80000"/>
              <a:buFont typeface="Arial" pitchFamily="34" charset="0"/>
              <a:buChar char="•"/>
              <a:tabLst>
                <a:tab pos="284163" algn="l"/>
                <a:tab pos="569913" algn="l"/>
              </a:tabLst>
              <a:defRPr/>
            </a:pPr>
            <a:r>
              <a:rPr lang="en-US" sz="1600" dirty="0">
                <a:latin typeface="TKTypeMedium" panose="020B0606040000020004" pitchFamily="34" charset="0"/>
                <a:ea typeface="Arial Unicode MS" pitchFamily="34" charset="-128"/>
                <a:cs typeface="Arial Unicode MS" pitchFamily="34" charset="-128"/>
              </a:rPr>
              <a:t> 3S - 7S jacks are available in both standard and heavy wall applications.</a:t>
            </a:r>
          </a:p>
          <a:p>
            <a:pPr lvl="1" eaLnBrk="0" hangingPunct="0">
              <a:lnSpc>
                <a:spcPct val="110000"/>
              </a:lnSpc>
              <a:buSzPct val="80000"/>
              <a:buFont typeface="Arial" pitchFamily="34" charset="0"/>
              <a:buChar char="•"/>
              <a:tabLst>
                <a:tab pos="284163" algn="l"/>
                <a:tab pos="569913" algn="l"/>
              </a:tabLst>
              <a:defRPr/>
            </a:pPr>
            <a:r>
              <a:rPr lang="en-US" sz="1600" dirty="0">
                <a:latin typeface="TKTypeMedium" panose="020B0606040000020004" pitchFamily="34" charset="0"/>
                <a:ea typeface="Arial Unicode MS" pitchFamily="34" charset="-128"/>
                <a:cs typeface="Arial Unicode MS" pitchFamily="34" charset="-128"/>
              </a:rPr>
              <a:t> 8S - 10S jacks are available in standard wall applications only.</a:t>
            </a:r>
          </a:p>
          <a:p>
            <a:pPr lvl="1" eaLnBrk="0" hangingPunct="0">
              <a:lnSpc>
                <a:spcPct val="110000"/>
              </a:lnSpc>
              <a:buSzPct val="80000"/>
              <a:buFont typeface="Arial" pitchFamily="34" charset="0"/>
              <a:buChar char="•"/>
              <a:tabLst>
                <a:tab pos="284163" algn="l"/>
                <a:tab pos="569913" algn="l"/>
              </a:tabLst>
              <a:defRPr/>
            </a:pPr>
            <a:endParaRPr lang="en-US" sz="1600" dirty="0">
              <a:latin typeface="TKTypeMedium" panose="020B0606040000020004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0" lvl="1" eaLnBrk="0" hangingPunct="0">
              <a:lnSpc>
                <a:spcPct val="110000"/>
              </a:lnSpc>
              <a:buClr>
                <a:srgbClr val="B3A662"/>
              </a:buClr>
              <a:buSzPct val="80000"/>
              <a:tabLst>
                <a:tab pos="284163" algn="l"/>
                <a:tab pos="569913" algn="l"/>
              </a:tabLst>
              <a:defRPr/>
            </a:pPr>
            <a:r>
              <a:rPr lang="en-US" sz="1600" dirty="0">
                <a:latin typeface="TKTypeMedium" panose="020B0606040000020004" pitchFamily="34" charset="0"/>
                <a:ea typeface="Arial Unicode MS" pitchFamily="34" charset="-128"/>
                <a:cs typeface="Arial Unicode MS" pitchFamily="34" charset="-128"/>
              </a:rPr>
              <a:t>The situations listed below are not applicable with the Jacks Express program.  Please contact our Sales Response Team at </a:t>
            </a:r>
            <a:r>
              <a:rPr lang="en-US" sz="1600" dirty="0">
                <a:latin typeface="TKTypeMedium" panose="020B0606040000020004" pitchFamily="34" charset="0"/>
                <a:ea typeface="Arial Unicode MS" pitchFamily="34" charset="-128"/>
                <a:cs typeface="Arial Unicode MS" pitchFamily="34" charset="-128"/>
                <a:hlinkClick r:id="rId2"/>
              </a:rPr>
              <a:t>SRT@tkelevator.com</a:t>
            </a:r>
            <a:r>
              <a:rPr lang="en-US" sz="1600" dirty="0">
                <a:latin typeface="TKTypeMedium" panose="020B0606040000020004" pitchFamily="34" charset="0"/>
                <a:ea typeface="Arial Unicode MS" pitchFamily="34" charset="-128"/>
                <a:cs typeface="Arial Unicode MS" pitchFamily="34" charset="-128"/>
              </a:rPr>
              <a:t> with questions.</a:t>
            </a:r>
          </a:p>
          <a:p>
            <a:pPr eaLnBrk="0" hangingPunct="0">
              <a:lnSpc>
                <a:spcPct val="110000"/>
              </a:lnSpc>
              <a:buClr>
                <a:srgbClr val="B3A662"/>
              </a:buClr>
              <a:buSzPct val="80000"/>
              <a:tabLst>
                <a:tab pos="284163" algn="l"/>
                <a:tab pos="569913" algn="l"/>
              </a:tabLst>
              <a:defRPr/>
            </a:pPr>
            <a:endParaRPr lang="en-US" sz="1600" dirty="0">
              <a:latin typeface="TKTypeMedium" panose="020B0606040000020004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284163" lvl="1" eaLnBrk="0" hangingPunct="0">
              <a:lnSpc>
                <a:spcPct val="110000"/>
              </a:lnSpc>
              <a:buClr>
                <a:schemeClr val="tx1"/>
              </a:buClr>
              <a:buFont typeface="Arial" pitchFamily="34" charset="0"/>
              <a:buChar char="•"/>
              <a:tabLst>
                <a:tab pos="284163" algn="l"/>
                <a:tab pos="569913" algn="l"/>
              </a:tabLst>
              <a:defRPr/>
            </a:pPr>
            <a:r>
              <a:rPr lang="en-US" sz="1600" dirty="0">
                <a:latin typeface="TKTypeMedium" panose="020B0606040000020004" pitchFamily="34" charset="0"/>
                <a:ea typeface="Arial Unicode MS" pitchFamily="34" charset="-128"/>
                <a:cs typeface="Arial Unicode MS" pitchFamily="34" charset="-128"/>
              </a:rPr>
              <a:t> Extra Heavy wall jacks</a:t>
            </a:r>
          </a:p>
          <a:p>
            <a:pPr marL="284163" lvl="1" eaLnBrk="0" hangingPunct="0">
              <a:lnSpc>
                <a:spcPct val="110000"/>
              </a:lnSpc>
              <a:buClr>
                <a:schemeClr val="tx1"/>
              </a:buClr>
              <a:buFont typeface="Arial" pitchFamily="34" charset="0"/>
              <a:buChar char="•"/>
              <a:tabLst>
                <a:tab pos="284163" algn="l"/>
                <a:tab pos="569913" algn="l"/>
              </a:tabLst>
              <a:defRPr/>
            </a:pPr>
            <a:r>
              <a:rPr lang="en-US" sz="1600" dirty="0">
                <a:latin typeface="TKTypeMedium" panose="020B0606040000020004" pitchFamily="34" charset="0"/>
                <a:ea typeface="Arial Unicode MS" pitchFamily="34" charset="-128"/>
                <a:cs typeface="Arial Unicode MS" pitchFamily="34" charset="-128"/>
              </a:rPr>
              <a:t> Heavy wall 8S - 10S jacks</a:t>
            </a:r>
          </a:p>
          <a:p>
            <a:pPr marL="284163" lvl="1" eaLnBrk="0" hangingPunct="0">
              <a:lnSpc>
                <a:spcPct val="110000"/>
              </a:lnSpc>
              <a:buClr>
                <a:schemeClr val="tx1"/>
              </a:buClr>
              <a:buFont typeface="Arial" pitchFamily="34" charset="0"/>
              <a:buChar char="•"/>
              <a:tabLst>
                <a:tab pos="284163" algn="l"/>
                <a:tab pos="569913" algn="l"/>
              </a:tabLst>
              <a:defRPr/>
            </a:pPr>
            <a:r>
              <a:rPr lang="en-US" sz="1600" dirty="0">
                <a:latin typeface="TKTypeMedium" panose="020B0606040000020004" pitchFamily="34" charset="0"/>
                <a:ea typeface="Arial Unicode MS" pitchFamily="34" charset="-128"/>
                <a:cs typeface="Arial Unicode MS" pitchFamily="34" charset="-128"/>
              </a:rPr>
              <a:t> Larger Jacks (12S &amp; larger)</a:t>
            </a:r>
          </a:p>
          <a:p>
            <a:pPr marL="284163" lvl="1" eaLnBrk="0" hangingPunct="0">
              <a:lnSpc>
                <a:spcPct val="110000"/>
              </a:lnSpc>
              <a:buFont typeface="Arial" pitchFamily="34" charset="0"/>
              <a:buChar char="•"/>
              <a:tabLst>
                <a:tab pos="284163" algn="l"/>
                <a:tab pos="569913" algn="l"/>
              </a:tabLst>
              <a:defRPr/>
            </a:pPr>
            <a:r>
              <a:rPr lang="en-US" sz="1600" dirty="0">
                <a:latin typeface="TKTypeMedium" panose="020B0606040000020004" pitchFamily="34" charset="0"/>
                <a:ea typeface="Arial Unicode MS" pitchFamily="34" charset="-128"/>
                <a:cs typeface="Arial Unicode MS" pitchFamily="34" charset="-128"/>
              </a:rPr>
              <a:t> Telescoping Jacks</a:t>
            </a:r>
          </a:p>
          <a:p>
            <a:pPr marL="284163" lvl="1" eaLnBrk="0" hangingPunct="0">
              <a:lnSpc>
                <a:spcPct val="110000"/>
              </a:lnSpc>
              <a:buClr>
                <a:schemeClr val="tx1"/>
              </a:buClr>
              <a:buFont typeface="Arial" pitchFamily="34" charset="0"/>
              <a:buChar char="•"/>
              <a:tabLst>
                <a:tab pos="284163" algn="l"/>
                <a:tab pos="569913" algn="l"/>
              </a:tabLst>
              <a:defRPr/>
            </a:pPr>
            <a:r>
              <a:rPr lang="en-US" sz="1600" dirty="0">
                <a:latin typeface="TKTypeMedium" panose="020B0606040000020004" pitchFamily="34" charset="0"/>
                <a:ea typeface="Arial Unicode MS" pitchFamily="34" charset="-128"/>
                <a:cs typeface="Arial Unicode MS" pitchFamily="34" charset="-128"/>
              </a:rPr>
              <a:t> Double Bearing Jacks</a:t>
            </a:r>
          </a:p>
          <a:p>
            <a:pPr marL="284163" lvl="1" eaLnBrk="0" hangingPunct="0">
              <a:lnSpc>
                <a:spcPct val="110000"/>
              </a:lnSpc>
              <a:buFont typeface="Arial" pitchFamily="34" charset="0"/>
              <a:buChar char="•"/>
              <a:tabLst>
                <a:tab pos="284163" algn="l"/>
                <a:tab pos="569913" algn="l"/>
              </a:tabLst>
              <a:defRPr/>
            </a:pPr>
            <a:r>
              <a:rPr lang="en-US" sz="1600" dirty="0">
                <a:latin typeface="TKTypeMedium" panose="020B0606040000020004" pitchFamily="34" charset="0"/>
                <a:ea typeface="Arial Unicode MS" pitchFamily="34" charset="-128"/>
                <a:cs typeface="Arial Unicode MS" pitchFamily="34" charset="-128"/>
              </a:rPr>
              <a:t> C-2 Loading</a:t>
            </a:r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5560378"/>
            <a:ext cx="1202690" cy="896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611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4891" y="725055"/>
            <a:ext cx="655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1">
                    <a:lumMod val="90000"/>
                    <a:lumOff val="10000"/>
                  </a:schemeClr>
                </a:solidFill>
                <a:latin typeface="TKTypeMedium" panose="020B0606040000020004" pitchFamily="34" charset="0"/>
              </a:rPr>
              <a:t>Jacks Express</a:t>
            </a:r>
            <a:endParaRPr lang="en-US" sz="3600" dirty="0">
              <a:latin typeface="TKTypeMedium" panose="020B06060400000200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752600"/>
            <a:ext cx="7772400" cy="2902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</a:pPr>
            <a:r>
              <a:rPr lang="en-US" altLang="en-US" sz="2800" dirty="0">
                <a:solidFill>
                  <a:srgbClr val="000000"/>
                </a:solidFill>
                <a:latin typeface="TKTypeMedium" pitchFamily="34" charset="0"/>
                <a:ea typeface="Arial Unicode MS" pitchFamily="34" charset="-128"/>
                <a:cs typeface="Arial Unicode MS" pitchFamily="34" charset="-128"/>
              </a:rPr>
              <a:t>We designed this program with you in mind!</a:t>
            </a:r>
          </a:p>
          <a:p>
            <a:pPr lv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B3A662"/>
              </a:buClr>
              <a:buSzPct val="80000"/>
            </a:pPr>
            <a:endParaRPr lang="en-US" altLang="en-US" dirty="0">
              <a:solidFill>
                <a:srgbClr val="000000"/>
              </a:solidFill>
              <a:latin typeface="TKTypeMedium" pitchFamily="34" charset="0"/>
              <a:ea typeface="Arial Unicode MS" pitchFamily="34" charset="-128"/>
              <a:cs typeface="Arial Unicode MS" pitchFamily="34" charset="-128"/>
            </a:endParaRPr>
          </a:p>
          <a:p>
            <a:pPr lvl="1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Arial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  <a:latin typeface="TKTypeMedium" pitchFamily="34" charset="0"/>
                <a:ea typeface="Arial Unicode MS" pitchFamily="34" charset="-128"/>
                <a:cs typeface="Arial Unicode MS" pitchFamily="34" charset="-128"/>
              </a:rPr>
              <a:t>  Estimating replacement jacks is quick and simple, with simplified 	surveying and ordering.</a:t>
            </a:r>
          </a:p>
          <a:p>
            <a:pPr lvl="1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Arial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  <a:latin typeface="TKTypeMedium" pitchFamily="34" charset="0"/>
                <a:ea typeface="Arial Unicode MS" pitchFamily="34" charset="-128"/>
                <a:cs typeface="Arial Unicode MS" pitchFamily="34" charset="-128"/>
              </a:rPr>
              <a:t>  With minimal information you can have estimates in moments, not 	hours or days.</a:t>
            </a:r>
          </a:p>
          <a:p>
            <a:pPr lvl="1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Arial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  <a:latin typeface="TKTypeMedium" pitchFamily="34" charset="0"/>
                <a:ea typeface="Arial Unicode MS" pitchFamily="34" charset="-128"/>
                <a:cs typeface="Arial Unicode MS" pitchFamily="34" charset="-128"/>
              </a:rPr>
              <a:t>  This program provides you with a printable survey tool you can 	take to the jobsite.</a:t>
            </a: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5560378"/>
            <a:ext cx="1202690" cy="896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049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457200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3361">
                    <a:lumMod val="90000"/>
                    <a:lumOff val="10000"/>
                  </a:srgbClr>
                </a:solidFill>
                <a:effectLst/>
                <a:uLnTx/>
                <a:uFillTx/>
                <a:latin typeface="TKTypeMedium"/>
              </a:rPr>
              <a:t>Jacks Express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1219200"/>
            <a:ext cx="8001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>
              <a:lnSpc>
                <a:spcPct val="110000"/>
              </a:lnSpc>
              <a:buClr>
                <a:schemeClr val="tx1"/>
              </a:buClr>
              <a:buSzPct val="80000"/>
            </a:pPr>
            <a:r>
              <a:rPr lang="en-US" altLang="en-US" sz="2000" dirty="0">
                <a:latin typeface="TKTypeMedium" panose="020B0606040000020004" pitchFamily="34" charset="0"/>
                <a:ea typeface="Arial Unicode MS" pitchFamily="34" charset="-128"/>
                <a:cs typeface="Arial Unicode MS" pitchFamily="34" charset="-128"/>
              </a:rPr>
              <a:t>Getting Started!</a:t>
            </a:r>
          </a:p>
          <a:p>
            <a:pPr eaLnBrk="0" hangingPunct="0">
              <a:lnSpc>
                <a:spcPct val="110000"/>
              </a:lnSpc>
              <a:buClr>
                <a:srgbClr val="B3A662"/>
              </a:buClr>
              <a:buSzPct val="80000"/>
              <a:buFont typeface="Wingdings" pitchFamily="2" charset="2"/>
              <a:buChar char="¢"/>
            </a:pPr>
            <a:endParaRPr lang="en-US" altLang="en-US" sz="2000" dirty="0">
              <a:latin typeface="TKTypeMedium" panose="020B0606040000020004" pitchFamily="34" charset="0"/>
              <a:ea typeface="Arial Unicode MS" pitchFamily="34" charset="-128"/>
              <a:cs typeface="Arial Unicode MS" pitchFamily="34" charset="-128"/>
            </a:endParaRPr>
          </a:p>
          <a:p>
            <a:pPr lvl="1" eaLnBrk="0" hangingPunct="0">
              <a:lnSpc>
                <a:spcPct val="110000"/>
              </a:lnSpc>
              <a:buClr>
                <a:schemeClr val="tx1"/>
              </a:buClr>
              <a:buSzPct val="80000"/>
              <a:buFont typeface="Arial" pitchFamily="34" charset="0"/>
              <a:buChar char="•"/>
            </a:pPr>
            <a:r>
              <a:rPr lang="en-US" altLang="en-US" sz="2000" dirty="0">
                <a:latin typeface="TKTypeMedium" panose="020B0606040000020004" pitchFamily="34" charset="0"/>
                <a:ea typeface="Arial Unicode MS" pitchFamily="34" charset="-128"/>
                <a:cs typeface="Arial Unicode MS" pitchFamily="34" charset="-128"/>
              </a:rPr>
              <a:t> Step 1 – Open a new document, located at 				          </a:t>
            </a:r>
            <a:r>
              <a:rPr lang="en-US" altLang="en-US" sz="2000" dirty="0">
                <a:latin typeface="TKTypeMedium" panose="020B0606040000020004" pitchFamily="34" charset="0"/>
                <a:ea typeface="Arial Unicode MS" pitchFamily="34" charset="-128"/>
                <a:cs typeface="Arial Unicode MS" pitchFamily="34" charset="-128"/>
                <a:hlinkClick r:id="rId2"/>
              </a:rPr>
              <a:t>http://www.verticalxpress.com/express/</a:t>
            </a:r>
            <a:r>
              <a:rPr lang="en-US" altLang="en-US" sz="2000" dirty="0">
                <a:latin typeface="TKTypeMedium" panose="020B0606040000020004" pitchFamily="34" charset="0"/>
                <a:ea typeface="Arial Unicode MS" pitchFamily="34" charset="-128"/>
                <a:cs typeface="Arial Unicode MS" pitchFamily="34" charset="-128"/>
              </a:rPr>
              <a:t> , each time you 	          estimate a new job (make sure you are logged in to your 	          account). This will ensure you have the latest version and 	          current pricing. 	</a:t>
            </a:r>
          </a:p>
          <a:p>
            <a:pPr lvl="1" eaLnBrk="0" hangingPunct="0">
              <a:lnSpc>
                <a:spcPct val="110000"/>
              </a:lnSpc>
              <a:buClr>
                <a:schemeClr val="tx1"/>
              </a:buClr>
              <a:buSzPct val="80000"/>
            </a:pPr>
            <a:r>
              <a:rPr lang="en-US" altLang="en-US" sz="2000" dirty="0">
                <a:latin typeface="TKTypeMedium" panose="020B0606040000020004" pitchFamily="34" charset="0"/>
                <a:ea typeface="Arial Unicode MS" pitchFamily="34" charset="-128"/>
                <a:cs typeface="Arial Unicode MS" pitchFamily="34" charset="-128"/>
              </a:rPr>
              <a:t>	           			</a:t>
            </a:r>
          </a:p>
          <a:p>
            <a:pPr lvl="3" eaLnBrk="0" hangingPunct="0">
              <a:lnSpc>
                <a:spcPct val="110000"/>
              </a:lnSpc>
              <a:buClr>
                <a:schemeClr val="tx1"/>
              </a:buClr>
              <a:buSzPct val="80000"/>
            </a:pPr>
            <a:r>
              <a:rPr lang="en-US" altLang="en-US" sz="2000" dirty="0">
                <a:latin typeface="TKTypeMedium" panose="020B0606040000020004" pitchFamily="34" charset="0"/>
                <a:ea typeface="Arial Unicode MS" pitchFamily="34" charset="-128"/>
                <a:cs typeface="Arial Unicode MS" pitchFamily="34" charset="-128"/>
              </a:rPr>
              <a:t>  *Tip: Make sure to maximize your spreadsheet to ensure 	you see all tabs.</a:t>
            </a:r>
          </a:p>
          <a:p>
            <a:pPr lvl="1" eaLnBrk="0" hangingPunct="0">
              <a:lnSpc>
                <a:spcPct val="110000"/>
              </a:lnSpc>
              <a:buClr>
                <a:srgbClr val="B3A662"/>
              </a:buClr>
              <a:buSzPct val="80000"/>
            </a:pPr>
            <a:endParaRPr lang="en-US" altLang="en-US" sz="2000" dirty="0">
              <a:latin typeface="TKTypeMedium" panose="020B0606040000020004" pitchFamily="34" charset="0"/>
              <a:ea typeface="Arial Unicode MS" pitchFamily="34" charset="-128"/>
              <a:cs typeface="Arial Unicode MS" pitchFamily="34" charset="-128"/>
            </a:endParaRPr>
          </a:p>
          <a:p>
            <a:pPr lvl="1" eaLnBrk="0" hangingPunct="0">
              <a:lnSpc>
                <a:spcPct val="110000"/>
              </a:lnSpc>
              <a:buSzPct val="80000"/>
              <a:buFont typeface="Arial" pitchFamily="34" charset="0"/>
              <a:buChar char="•"/>
            </a:pPr>
            <a:r>
              <a:rPr lang="en-US" altLang="en-US" sz="2000" dirty="0">
                <a:latin typeface="TKTypeMedium" panose="020B0606040000020004" pitchFamily="34" charset="0"/>
                <a:ea typeface="Arial Unicode MS" pitchFamily="34" charset="-128"/>
                <a:cs typeface="Arial Unicode MS" pitchFamily="34" charset="-128"/>
              </a:rPr>
              <a:t> Step 2 – Save the document to your computer! Using job name </a:t>
            </a:r>
          </a:p>
          <a:p>
            <a:pPr lvl="1" eaLnBrk="0" hangingPunct="0">
              <a:lnSpc>
                <a:spcPct val="110000"/>
              </a:lnSpc>
              <a:buSzPct val="80000"/>
            </a:pPr>
            <a:r>
              <a:rPr lang="en-US" altLang="en-US" sz="2000" dirty="0">
                <a:latin typeface="TKTypeMedium" panose="020B0606040000020004" pitchFamily="34" charset="0"/>
                <a:ea typeface="Arial Unicode MS" pitchFamily="34" charset="-128"/>
                <a:cs typeface="Arial Unicode MS" pitchFamily="34" charset="-128"/>
              </a:rPr>
              <a:t>	          and number in the file name will help keep your    	          	          files organized. </a:t>
            </a:r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457200"/>
            <a:ext cx="1202690" cy="896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811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74134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3361">
                    <a:lumMod val="90000"/>
                    <a:lumOff val="10000"/>
                  </a:srgbClr>
                </a:solidFill>
                <a:effectLst/>
                <a:uLnTx/>
                <a:uFillTx/>
                <a:latin typeface="TKTypeMedium"/>
              </a:rPr>
              <a:t>Jacks Express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9509" y="1147618"/>
            <a:ext cx="586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TKTypeMedium" pitchFamily="34" charset="0"/>
              </a:rPr>
              <a:t>To get a quote, complete all fields in yellow under both                   Jacks Express Pricing and Required Existing Data Headings.</a:t>
            </a:r>
            <a:endParaRPr lang="de-DE" altLang="en-US" sz="1400" dirty="0">
              <a:solidFill>
                <a:srgbClr val="000000"/>
              </a:solidFill>
              <a:latin typeface="TKTypeMedium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77182" y="2057400"/>
            <a:ext cx="2057400" cy="2133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TKTypeMedium" pitchFamily="34" charset="0"/>
              </a:rPr>
              <a:t> </a:t>
            </a:r>
            <a:r>
              <a:rPr lang="en-US" altLang="en-US" sz="1400" dirty="0">
                <a:solidFill>
                  <a:srgbClr val="000000"/>
                </a:solidFill>
                <a:latin typeface="TKTypeMedium" pitchFamily="34" charset="0"/>
              </a:rPr>
              <a:t>Make sure all Required Existing Data is correct &amp; accurate.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endParaRPr lang="en-US" altLang="en-US" sz="1400" dirty="0">
              <a:solidFill>
                <a:srgbClr val="000000"/>
              </a:solidFill>
              <a:latin typeface="TKTypeMedium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altLang="en-US" sz="1400" dirty="0">
                <a:solidFill>
                  <a:srgbClr val="000000"/>
                </a:solidFill>
                <a:latin typeface="TKTypeMedium" pitchFamily="34" charset="0"/>
              </a:rPr>
              <a:t> Do not guess at Existing Jack Diameter!  Accuracy is critical to determine which jacks are available for your application.</a:t>
            </a:r>
          </a:p>
        </p:txBody>
      </p:sp>
      <p:pic>
        <p:nvPicPr>
          <p:cNvPr id="8" name="Picture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5638800"/>
            <a:ext cx="1202690" cy="89662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4040EC4-62F9-4CB5-B712-D9E9F3E257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133601"/>
            <a:ext cx="6096000" cy="30906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3602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28006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3361">
                    <a:lumMod val="90000"/>
                    <a:lumOff val="10000"/>
                  </a:srgbClr>
                </a:solidFill>
                <a:effectLst/>
                <a:uLnTx/>
                <a:uFillTx/>
                <a:latin typeface="TKTypeMedium"/>
              </a:rPr>
              <a:t>Jacks Express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562600" y="762000"/>
            <a:ext cx="304800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altLang="en-US" sz="1400" dirty="0">
                <a:solidFill>
                  <a:srgbClr val="000000"/>
                </a:solidFill>
                <a:latin typeface="TKTypeMedium" pitchFamily="34" charset="0"/>
              </a:rPr>
              <a:t> Under the Compatible Jacks and Available Options section, click the yellow box labeled, Select Your Replacement Jack, and choose the appropriate  jack for your application.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endParaRPr lang="en-US" altLang="en-US" sz="1400" dirty="0">
              <a:solidFill>
                <a:srgbClr val="000000"/>
              </a:solidFill>
              <a:latin typeface="TKTypeMedium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000000"/>
                </a:solidFill>
                <a:latin typeface="TKTypeMedium" pitchFamily="34" charset="0"/>
              </a:rPr>
              <a:t>*Tip: To determine the jack that best fits your needs you need to consider the following:  size / diameter of existing hole, speed requirements, and power unit limitations.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endParaRPr lang="en-US" altLang="en-US" sz="1400" dirty="0">
              <a:solidFill>
                <a:srgbClr val="000000"/>
              </a:solidFill>
              <a:latin typeface="TKTypeMedium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altLang="en-US" sz="1400" dirty="0">
                <a:solidFill>
                  <a:srgbClr val="000000"/>
                </a:solidFill>
                <a:latin typeface="TKTypeMedium" pitchFamily="34" charset="0"/>
              </a:rPr>
              <a:t> As you select different jacks you will see that price and calculated up speed will change accordingly.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endParaRPr lang="en-US" altLang="en-US" sz="1400" dirty="0">
              <a:solidFill>
                <a:srgbClr val="000000"/>
              </a:solidFill>
              <a:latin typeface="TKTypeMedium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altLang="en-US" sz="1400" dirty="0">
                <a:solidFill>
                  <a:srgbClr val="000000"/>
                </a:solidFill>
                <a:latin typeface="TKTypeMedium" pitchFamily="34" charset="0"/>
              </a:rPr>
              <a:t> This will give you the jack price only!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endParaRPr lang="en-US" altLang="en-US" sz="1400" dirty="0">
              <a:solidFill>
                <a:srgbClr val="000000"/>
              </a:solidFill>
              <a:latin typeface="TKTypeMedium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altLang="en-US" sz="1400" dirty="0">
                <a:solidFill>
                  <a:srgbClr val="000000"/>
                </a:solidFill>
                <a:latin typeface="TKTypeMedium" pitchFamily="34" charset="0"/>
              </a:rPr>
              <a:t> Select the # of Sections Required and desired options under Compatible Jacks And Available Options Header. As you update each of these your pricing may change.</a:t>
            </a:r>
          </a:p>
        </p:txBody>
      </p:sp>
      <p:pic>
        <p:nvPicPr>
          <p:cNvPr id="9" name="Picture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899826"/>
            <a:ext cx="1202690" cy="89662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FCDC572-DB6D-445B-AC32-E1DC3596E7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908364"/>
            <a:ext cx="4782206" cy="50412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89215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6806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3361">
                    <a:lumMod val="90000"/>
                    <a:lumOff val="10000"/>
                  </a:srgbClr>
                </a:solidFill>
                <a:effectLst/>
                <a:uLnTx/>
                <a:uFillTx/>
                <a:latin typeface="TKTypeMedium"/>
              </a:rPr>
              <a:t>Jacks Express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29200" y="914400"/>
            <a:ext cx="381000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altLang="en-US" sz="1400" dirty="0">
                <a:solidFill>
                  <a:srgbClr val="000000"/>
                </a:solidFill>
                <a:latin typeface="TKTypeMedium" pitchFamily="34" charset="0"/>
              </a:rPr>
              <a:t>Congratulations! You completed the Jacks Express estimate.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altLang="en-US" sz="1400" dirty="0">
              <a:solidFill>
                <a:srgbClr val="000000"/>
              </a:solidFill>
              <a:latin typeface="TKTypeMedium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altLang="en-US" sz="1400" dirty="0">
                <a:solidFill>
                  <a:srgbClr val="000000"/>
                </a:solidFill>
                <a:latin typeface="TKTypeMedium" pitchFamily="34" charset="0"/>
              </a:rPr>
              <a:t> Prior to completing and providing your customer a quote, review each section of the estimate completely! 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altLang="en-US" sz="1400" dirty="0">
              <a:solidFill>
                <a:srgbClr val="000000"/>
              </a:solidFill>
              <a:latin typeface="TKTypeMedium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 dirty="0">
                <a:solidFill>
                  <a:srgbClr val="FF0000"/>
                </a:solidFill>
                <a:latin typeface="TKTypeMedium" pitchFamily="34" charset="0"/>
              </a:rPr>
              <a:t>Sell the Job!  </a:t>
            </a:r>
            <a:endParaRPr lang="en-US" altLang="en-US" sz="1400" dirty="0">
              <a:solidFill>
                <a:srgbClr val="000000"/>
              </a:solidFill>
              <a:latin typeface="TKTypeMedium" pitchFamily="34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5715000"/>
            <a:ext cx="1202690" cy="89662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1843788-046D-4B59-A8BA-A7136FB1C1B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88"/>
          <a:stretch/>
        </p:blipFill>
        <p:spPr>
          <a:xfrm>
            <a:off x="639428" y="914399"/>
            <a:ext cx="3856372" cy="5715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17893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8018" y="15240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kern="0" dirty="0">
                <a:solidFill>
                  <a:srgbClr val="003361">
                    <a:lumMod val="90000"/>
                    <a:lumOff val="10000"/>
                  </a:srgbClr>
                </a:solidFill>
                <a:latin typeface="TKTypeMedium"/>
              </a:rPr>
              <a:t>Jacks Express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0" y="886475"/>
            <a:ext cx="40386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FF0000"/>
                </a:solidFill>
                <a:latin typeface="TKTypeMedium" pitchFamily="34" charset="0"/>
              </a:rPr>
              <a:t>Congratulations!   You sold the job!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altLang="en-US" sz="2000" b="1" dirty="0">
              <a:solidFill>
                <a:srgbClr val="FF0000"/>
              </a:solidFill>
              <a:latin typeface="TKTypeMedium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rgbClr val="000000"/>
                </a:solidFill>
                <a:latin typeface="TKTypeMedium" pitchFamily="34" charset="0"/>
              </a:rPr>
              <a:t>One more step: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endParaRPr lang="en-US" altLang="en-US" sz="1400" dirty="0">
              <a:solidFill>
                <a:srgbClr val="000000"/>
              </a:solidFill>
              <a:latin typeface="TKTypeMedium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altLang="en-US" sz="1400" dirty="0">
                <a:solidFill>
                  <a:srgbClr val="000000"/>
                </a:solidFill>
                <a:latin typeface="TKTypeMedium" pitchFamily="34" charset="0"/>
              </a:rPr>
              <a:t> Print the Survey Form (2nd tab) and take it with   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000000"/>
                </a:solidFill>
                <a:latin typeface="TKTypeMedium" pitchFamily="34" charset="0"/>
              </a:rPr>
              <a:t>   you to the jobsite.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altLang="en-US" sz="1400" dirty="0">
              <a:solidFill>
                <a:srgbClr val="000000"/>
              </a:solidFill>
              <a:latin typeface="TKTypeMedium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altLang="en-US" sz="1400" dirty="0">
                <a:solidFill>
                  <a:srgbClr val="000000"/>
                </a:solidFill>
                <a:latin typeface="TKTypeMedium" pitchFamily="34" charset="0"/>
              </a:rPr>
              <a:t> Survey the job.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endParaRPr lang="en-US" altLang="en-US" sz="1400" dirty="0">
              <a:solidFill>
                <a:srgbClr val="000000"/>
              </a:solidFill>
              <a:latin typeface="TKTypeMedium" pitchFamily="34" charset="0"/>
            </a:endParaRPr>
          </a:p>
          <a:p>
            <a:pPr marL="112713" lvl="0" indent="-112713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altLang="en-US" sz="1400" dirty="0">
                <a:solidFill>
                  <a:srgbClr val="000000"/>
                </a:solidFill>
                <a:latin typeface="TKTypeMedium" pitchFamily="34" charset="0"/>
              </a:rPr>
              <a:t>Update the excel file with the survey data All yellow fields are required.  *Handwritten order forms cannot be accepted</a:t>
            </a:r>
          </a:p>
          <a:p>
            <a:pPr marL="112713" lvl="0" indent="-112713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TKTypeMedium" pitchFamily="34" charset="0"/>
            </a:endParaRPr>
          </a:p>
          <a:p>
            <a:pPr marL="112713" lvl="0" indent="-112713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altLang="en-US" sz="1400" dirty="0">
                <a:solidFill>
                  <a:srgbClr val="000000"/>
                </a:solidFill>
                <a:latin typeface="TKTypeMedium" pitchFamily="34" charset="0"/>
              </a:rPr>
              <a:t>NOTE: many of the fields auto populate from the Estimating Form.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TKTypeMedium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TKTypeMedium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TKTypeMedium" pitchFamily="34" charset="0"/>
              </a:rPr>
              <a:t>Accuracy is critical to ensure your jack is designed and built to fit your needs.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3541" y="5715000"/>
            <a:ext cx="1201737" cy="89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0FFE837-D670-488B-AE81-B0A8E6C428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305" y="886475"/>
            <a:ext cx="3909662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747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76200"/>
            <a:ext cx="6095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kern="0" dirty="0">
                <a:solidFill>
                  <a:srgbClr val="003361">
                    <a:lumMod val="90000"/>
                    <a:lumOff val="10000"/>
                  </a:srgbClr>
                </a:solidFill>
                <a:latin typeface="TKTypeMedium"/>
              </a:rPr>
              <a:t>Jacks Express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76796" y="974229"/>
            <a:ext cx="396240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dirty="0">
                <a:solidFill>
                  <a:srgbClr val="FF0000"/>
                </a:solidFill>
                <a:latin typeface="TKTypeMedium" pitchFamily="34" charset="0"/>
              </a:rPr>
              <a:t>You are almost complete!</a:t>
            </a:r>
            <a:endParaRPr lang="en-US" sz="2800" dirty="0">
              <a:solidFill>
                <a:srgbClr val="000000"/>
              </a:solidFill>
              <a:latin typeface="TKTypeMedium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dirty="0">
              <a:solidFill>
                <a:srgbClr val="000000"/>
              </a:solidFill>
              <a:latin typeface="TKTypeMedium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rgbClr val="000000"/>
                </a:solidFill>
                <a:latin typeface="TKTypeMedium" pitchFamily="34" charset="0"/>
              </a:rPr>
              <a:t> Save the file and e-mail it to </a:t>
            </a:r>
            <a:r>
              <a:rPr lang="en-US" dirty="0">
                <a:latin typeface="TKTypeMedium" panose="020B0606040000020004" pitchFamily="34" charset="0"/>
                <a:ea typeface="Arial Unicode MS" pitchFamily="34" charset="-128"/>
                <a:cs typeface="Arial Unicode MS" pitchFamily="34" charset="-128"/>
                <a:hlinkClick r:id="rId2"/>
              </a:rPr>
              <a:t>OrderIntakeMFG@tkelevator.com</a:t>
            </a:r>
            <a:r>
              <a:rPr lang="en-US" dirty="0">
                <a:latin typeface="TKTypeMedium" panose="020B0606040000020004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en-US" dirty="0">
              <a:latin typeface="TKTypeMedium" panose="020B0606040000020004" pitchFamily="34" charset="0"/>
              <a:ea typeface="Arial Unicode MS" pitchFamily="34" charset="-128"/>
              <a:cs typeface="Arial Unicode MS" pitchFamily="34" charset="-128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rgbClr val="000000"/>
                </a:solidFill>
                <a:latin typeface="TKTypeMedium" pitchFamily="34" charset="0"/>
              </a:rPr>
              <a:t> You will receive a response informing you that your order has been received and is being processed.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/>
            </a:pPr>
            <a:endParaRPr lang="en-US" sz="1400" dirty="0">
              <a:solidFill>
                <a:srgbClr val="000000"/>
              </a:solidFill>
              <a:latin typeface="TKTypeMedium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TKTypeMedium" pitchFamily="34" charset="0"/>
              </a:rPr>
              <a:t> If you have questions call: </a:t>
            </a:r>
            <a:r>
              <a:rPr lang="en-US" sz="1400" b="1" dirty="0">
                <a:latin typeface="TKTypeMedium" panose="020B0606040000020004" pitchFamily="34" charset="0"/>
              </a:rPr>
              <a:t>(844) 853-7781</a:t>
            </a:r>
            <a:endParaRPr lang="en-US" sz="1400" dirty="0">
              <a:latin typeface="TKTypeMedium" panose="020B0606040000020004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3541" y="5715000"/>
            <a:ext cx="1201737" cy="89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2CCE1E3-1049-4238-87AB-1FE9BFBF26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2898" y="850723"/>
            <a:ext cx="3962403" cy="51565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48999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3229</TotalTime>
  <Words>664</Words>
  <Application>Microsoft Office PowerPoint</Application>
  <PresentationFormat>On-screen Show (4:3)</PresentationFormat>
  <Paragraphs>80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TKTypeMedium</vt:lpstr>
      <vt:lpstr>Wingdings</vt:lpstr>
      <vt:lpstr>Office Theme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ThyssenKrupp Elevator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tke</dc:creator>
  <cp:lastModifiedBy>Blankenship, Shea</cp:lastModifiedBy>
  <cp:revision>21</cp:revision>
  <cp:lastPrinted>2014-11-06T15:06:21Z</cp:lastPrinted>
  <dcterms:created xsi:type="dcterms:W3CDTF">2014-11-05T15:43:41Z</dcterms:created>
  <dcterms:modified xsi:type="dcterms:W3CDTF">2021-04-23T19:19:49Z</dcterms:modified>
</cp:coreProperties>
</file>