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9" d="100"/>
          <a:sy n="119" d="100"/>
        </p:scale>
        <p:origin x="56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E0B0C2-53DC-40BD-8EE1-80535EF7DA49}"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266919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0B0C2-53DC-40BD-8EE1-80535EF7DA49}"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329332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0B0C2-53DC-40BD-8EE1-80535EF7DA49}"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289074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0B0C2-53DC-40BD-8EE1-80535EF7DA49}"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392568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0B0C2-53DC-40BD-8EE1-80535EF7DA49}"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186668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E0B0C2-53DC-40BD-8EE1-80535EF7DA49}"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35905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E0B0C2-53DC-40BD-8EE1-80535EF7DA49}"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209847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E0B0C2-53DC-40BD-8EE1-80535EF7DA49}"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320039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0B0C2-53DC-40BD-8EE1-80535EF7DA49}"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197603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E0B0C2-53DC-40BD-8EE1-80535EF7DA49}"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53578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E0B0C2-53DC-40BD-8EE1-80535EF7DA49}"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CFC2A-94AC-4E76-9B50-4EAB0546F48C}" type="slidenum">
              <a:rPr lang="en-US" smtClean="0"/>
              <a:t>‹#›</a:t>
            </a:fld>
            <a:endParaRPr lang="en-US"/>
          </a:p>
        </p:txBody>
      </p:sp>
    </p:spTree>
    <p:extLst>
      <p:ext uri="{BB962C8B-B14F-4D97-AF65-F5344CB8AC3E}">
        <p14:creationId xmlns:p14="http://schemas.microsoft.com/office/powerpoint/2010/main" val="189815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0B0C2-53DC-40BD-8EE1-80535EF7DA49}" type="datetimeFigureOut">
              <a:rPr lang="en-US" smtClean="0"/>
              <a:t>5/20/2021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CFC2A-94AC-4E76-9B50-4EAB0546F48C}" type="slidenum">
              <a:rPr lang="en-US" smtClean="0"/>
              <a:t>‹#›</a:t>
            </a:fld>
            <a:endParaRPr lang="en-US"/>
          </a:p>
        </p:txBody>
      </p:sp>
    </p:spTree>
    <p:extLst>
      <p:ext uri="{BB962C8B-B14F-4D97-AF65-F5344CB8AC3E}">
        <p14:creationId xmlns:p14="http://schemas.microsoft.com/office/powerpoint/2010/main" val="193314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verticalxpress.com/expres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rt@verticalxpress.com"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8812" y="503382"/>
            <a:ext cx="4036490" cy="1588127"/>
          </a:xfrm>
          <a:prstGeom prst="rect">
            <a:avLst/>
          </a:prstGeom>
          <a:noFill/>
        </p:spPr>
        <p:txBody>
          <a:bodyPr wrap="none" rtlCol="0">
            <a:spAutoFit/>
          </a:bodyPr>
          <a:lstStyle/>
          <a:p>
            <a:pPr lvl="0" eaLnBrk="0" fontAlgn="base" hangingPunct="0">
              <a:lnSpc>
                <a:spcPct val="90000"/>
              </a:lnSpc>
              <a:spcBef>
                <a:spcPct val="0"/>
              </a:spcBef>
              <a:spcAft>
                <a:spcPct val="0"/>
              </a:spcAft>
              <a:defRPr/>
            </a:pPr>
            <a:r>
              <a:rPr lang="en-US" sz="3600" dirty="0">
                <a:solidFill>
                  <a:srgbClr val="003361">
                    <a:lumMod val="90000"/>
                    <a:lumOff val="10000"/>
                  </a:srgbClr>
                </a:solidFill>
                <a:latin typeface="TKTypeMedium" pitchFamily="34" charset="0"/>
                <a:ea typeface="AppleGothic" pitchFamily="28" charset="-127"/>
              </a:rPr>
              <a:t>Power Units Express</a:t>
            </a:r>
          </a:p>
          <a:p>
            <a:pPr lvl="0" eaLnBrk="0" fontAlgn="base" hangingPunct="0">
              <a:lnSpc>
                <a:spcPct val="90000"/>
              </a:lnSpc>
              <a:spcBef>
                <a:spcPct val="0"/>
              </a:spcBef>
              <a:spcAft>
                <a:spcPct val="0"/>
              </a:spcAft>
              <a:defRPr/>
            </a:pPr>
            <a:endParaRPr lang="en-US" sz="2400" dirty="0">
              <a:solidFill>
                <a:srgbClr val="2B7932"/>
              </a:solidFill>
              <a:latin typeface="TKTypeMedium" pitchFamily="34" charset="0"/>
            </a:endParaRPr>
          </a:p>
          <a:p>
            <a:pPr lvl="0" eaLnBrk="0" fontAlgn="base" hangingPunct="0">
              <a:lnSpc>
                <a:spcPct val="90000"/>
              </a:lnSpc>
              <a:spcBef>
                <a:spcPct val="0"/>
              </a:spcBef>
              <a:spcAft>
                <a:spcPct val="0"/>
              </a:spcAft>
              <a:defRPr/>
            </a:pPr>
            <a:r>
              <a:rPr lang="en-US" sz="2400" dirty="0">
                <a:solidFill>
                  <a:srgbClr val="2B7932"/>
                </a:solidFill>
                <a:latin typeface="TKTypeMedium" pitchFamily="34" charset="0"/>
              </a:rPr>
              <a:t>Tutorial for Estimating, </a:t>
            </a:r>
          </a:p>
          <a:p>
            <a:pPr lvl="0" eaLnBrk="0" fontAlgn="base" hangingPunct="0">
              <a:lnSpc>
                <a:spcPct val="90000"/>
              </a:lnSpc>
              <a:spcBef>
                <a:spcPct val="0"/>
              </a:spcBef>
              <a:spcAft>
                <a:spcPct val="0"/>
              </a:spcAft>
              <a:defRPr/>
            </a:pPr>
            <a:r>
              <a:rPr lang="en-US" sz="2400" dirty="0">
                <a:solidFill>
                  <a:srgbClr val="2B7932"/>
                </a:solidFill>
                <a:latin typeface="TKTypeMedium" pitchFamily="34" charset="0"/>
              </a:rPr>
              <a:t>Surveying, and Ordering</a:t>
            </a:r>
          </a:p>
        </p:txBody>
      </p:sp>
      <p:grpSp>
        <p:nvGrpSpPr>
          <p:cNvPr id="6" name="Group 6"/>
          <p:cNvGrpSpPr>
            <a:grpSpLocks/>
          </p:cNvGrpSpPr>
          <p:nvPr/>
        </p:nvGrpSpPr>
        <p:grpSpPr bwMode="auto">
          <a:xfrm>
            <a:off x="762000" y="2647554"/>
            <a:ext cx="3101975" cy="3489325"/>
            <a:chOff x="4727575" y="757804"/>
            <a:chExt cx="3543300" cy="4715896"/>
          </a:xfrm>
        </p:grpSpPr>
        <p:pic>
          <p:nvPicPr>
            <p:cNvPr id="7" name="Picture 2" descr="C:\DOCUME~1\dvallee\LOCALS~1\Temp\msohtml1\01\clip_image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7575" y="1616075"/>
              <a:ext cx="35433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4737100" y="757804"/>
              <a:ext cx="3517899" cy="790432"/>
            </a:xfrm>
            <a:prstGeom prst="rect">
              <a:avLst/>
            </a:prstGeom>
            <a:solidFill>
              <a:srgbClr val="7C7C7C">
                <a:lumMod val="40000"/>
                <a:lumOff val="60000"/>
                <a:alpha val="51000"/>
              </a:srgbClr>
            </a:solidFill>
          </p:spPr>
          <p:txBody>
            <a:bodyP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w="17780" cmpd="sng">
                    <a:solidFill>
                      <a:srgbClr val="FFFFFF"/>
                    </a:solidFill>
                    <a:prstDash val="solid"/>
                    <a:miter lim="800000"/>
                  </a:ln>
                  <a:solidFill>
                    <a:srgbClr val="7C7C7C">
                      <a:lumMod val="20000"/>
                      <a:lumOff val="80000"/>
                    </a:srgbClr>
                  </a:solidFill>
                  <a:effectLst>
                    <a:outerShdw blurRad="50800" algn="tl" rotWithShape="0">
                      <a:srgbClr val="000000"/>
                    </a:outerShdw>
                  </a:effectLst>
                  <a:uLnTx/>
                  <a:uFillTx/>
                  <a:latin typeface="TKTypeMedium" pitchFamily="34" charset="0"/>
                </a:rPr>
                <a:t>EP POWER UNIT</a:t>
              </a:r>
            </a:p>
          </p:txBody>
        </p:sp>
      </p:grpSp>
      <p:grpSp>
        <p:nvGrpSpPr>
          <p:cNvPr id="10" name="Group 4"/>
          <p:cNvGrpSpPr>
            <a:grpSpLocks/>
          </p:cNvGrpSpPr>
          <p:nvPr/>
        </p:nvGrpSpPr>
        <p:grpSpPr bwMode="auto">
          <a:xfrm>
            <a:off x="5435600" y="485775"/>
            <a:ext cx="2963863" cy="3705225"/>
            <a:chOff x="4737100" y="1066799"/>
            <a:chExt cx="3517899" cy="4168776"/>
          </a:xfrm>
        </p:grpSpPr>
        <p:pic>
          <p:nvPicPr>
            <p:cNvPr id="11" name="Picture 2" descr="C:\DOCUME~1\dvallee\LOCALS~1\Temp\msohtml1\01\clip_image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692275"/>
              <a:ext cx="34163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737100" y="1066799"/>
              <a:ext cx="3517899" cy="657930"/>
            </a:xfrm>
            <a:prstGeom prst="rect">
              <a:avLst/>
            </a:prstGeom>
            <a:solidFill>
              <a:srgbClr val="7C7C7C">
                <a:lumMod val="40000"/>
                <a:lumOff val="60000"/>
                <a:alpha val="51000"/>
              </a:srgbClr>
            </a:solidFill>
          </p:spPr>
          <p:txBody>
            <a:bodyP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3200" b="0" i="0" u="none" strike="noStrike" kern="0" cap="none" spc="0" normalizeH="0" baseline="0" noProof="0" dirty="0">
                  <a:ln w="17780" cmpd="sng">
                    <a:solidFill>
                      <a:srgbClr val="FFFFFF"/>
                    </a:solidFill>
                    <a:prstDash val="solid"/>
                    <a:miter lim="800000"/>
                  </a:ln>
                  <a:solidFill>
                    <a:srgbClr val="7C7C7C">
                      <a:lumMod val="20000"/>
                      <a:lumOff val="80000"/>
                    </a:srgbClr>
                  </a:solidFill>
                  <a:effectLst>
                    <a:outerShdw blurRad="50800" algn="tl" rotWithShape="0">
                      <a:srgbClr val="000000"/>
                    </a:outerShdw>
                  </a:effectLst>
                  <a:uLnTx/>
                  <a:uFillTx/>
                  <a:latin typeface="TKTypeMedium" pitchFamily="34" charset="0"/>
                </a:rPr>
                <a:t>AP POWER UNIT</a:t>
              </a:r>
            </a:p>
          </p:txBody>
        </p:sp>
      </p:grpSp>
      <p:sp>
        <p:nvSpPr>
          <p:cNvPr id="13" name="TextBox 12"/>
          <p:cNvSpPr txBox="1"/>
          <p:nvPr/>
        </p:nvSpPr>
        <p:spPr>
          <a:xfrm>
            <a:off x="4114123" y="4392217"/>
            <a:ext cx="4285340" cy="978729"/>
          </a:xfrm>
          <a:prstGeom prst="rect">
            <a:avLst/>
          </a:prstGeom>
          <a:noFill/>
        </p:spPr>
        <p:txBody>
          <a:bodyPr wrap="none" rtlCol="0">
            <a:spAutoFit/>
          </a:bodyPr>
          <a:lstStyle/>
          <a:p>
            <a:pPr lvl="0" eaLnBrk="0" fontAlgn="base" hangingPunct="0">
              <a:lnSpc>
                <a:spcPct val="90000"/>
              </a:lnSpc>
              <a:spcBef>
                <a:spcPct val="0"/>
              </a:spcBef>
              <a:spcAft>
                <a:spcPct val="0"/>
              </a:spcAft>
            </a:pPr>
            <a:r>
              <a:rPr lang="en-US" altLang="en-US" sz="3200" dirty="0">
                <a:solidFill>
                  <a:srgbClr val="515151"/>
                </a:solidFill>
                <a:latin typeface="TKTypeMedium" pitchFamily="34" charset="0"/>
                <a:ea typeface="AppleGothic"/>
                <a:cs typeface="AppleGothic"/>
              </a:rPr>
              <a:t>Estimating and Ordering</a:t>
            </a:r>
          </a:p>
          <a:p>
            <a:pPr lvl="0" eaLnBrk="0" fontAlgn="base" hangingPunct="0">
              <a:lnSpc>
                <a:spcPct val="90000"/>
              </a:lnSpc>
              <a:spcBef>
                <a:spcPct val="0"/>
              </a:spcBef>
              <a:spcAft>
                <a:spcPct val="0"/>
              </a:spcAft>
            </a:pPr>
            <a:r>
              <a:rPr lang="en-US" altLang="en-US" sz="3200" dirty="0">
                <a:solidFill>
                  <a:srgbClr val="515151"/>
                </a:solidFill>
                <a:latin typeface="TKTypeMedium" pitchFamily="34" charset="0"/>
                <a:ea typeface="AppleGothic"/>
                <a:cs typeface="AppleGothic"/>
              </a:rPr>
              <a:t>Made Simple</a:t>
            </a:r>
          </a:p>
        </p:txBody>
      </p:sp>
      <p:pic>
        <p:nvPicPr>
          <p:cNvPr id="15" name="Picture 14"/>
          <p:cNvPicPr/>
          <p:nvPr/>
        </p:nvPicPr>
        <p:blipFill>
          <a:blip r:embed="rId4" cstate="print">
            <a:extLst>
              <a:ext uri="{28A0092B-C50C-407E-A947-70E740481C1C}">
                <a14:useLocalDpi xmlns:a14="http://schemas.microsoft.com/office/drawing/2010/main" val="0"/>
              </a:ext>
            </a:extLst>
          </a:blip>
          <a:stretch>
            <a:fillRect/>
          </a:stretch>
        </p:blipFill>
        <p:spPr>
          <a:xfrm>
            <a:off x="7261538" y="5688569"/>
            <a:ext cx="1202690" cy="896620"/>
          </a:xfrm>
          <a:prstGeom prst="rect">
            <a:avLst/>
          </a:prstGeom>
        </p:spPr>
      </p:pic>
    </p:spTree>
    <p:extLst>
      <p:ext uri="{BB962C8B-B14F-4D97-AF65-F5344CB8AC3E}">
        <p14:creationId xmlns:p14="http://schemas.microsoft.com/office/powerpoint/2010/main" val="163389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4063933" cy="646331"/>
          </a:xfrm>
          <a:prstGeom prst="rect">
            <a:avLst/>
          </a:prstGeom>
          <a:noFill/>
        </p:spPr>
        <p:txBody>
          <a:bodyPr wrap="none" rtlCol="0">
            <a:spAutoFit/>
          </a:bodyPr>
          <a:lstStyle/>
          <a:p>
            <a:r>
              <a:rPr kumimoji="0" lang="en-US" sz="3600" b="0" i="0" u="none" strike="noStrike" kern="0" cap="none" spc="0" normalizeH="0" baseline="0" noProof="0" dirty="0">
                <a:ln>
                  <a:noFill/>
                </a:ln>
                <a:solidFill>
                  <a:srgbClr val="003361">
                    <a:lumMod val="90000"/>
                    <a:lumOff val="10000"/>
                  </a:srgbClr>
                </a:solidFill>
                <a:effectLst/>
                <a:uLnTx/>
                <a:uFillTx/>
                <a:latin typeface="TKTypeMedium"/>
              </a:rPr>
              <a:t>Power Units Express</a:t>
            </a:r>
            <a:endParaRPr lang="en-US" dirty="0"/>
          </a:p>
        </p:txBody>
      </p:sp>
      <p:sp>
        <p:nvSpPr>
          <p:cNvPr id="3" name="TextBox 2"/>
          <p:cNvSpPr txBox="1"/>
          <p:nvPr/>
        </p:nvSpPr>
        <p:spPr>
          <a:xfrm>
            <a:off x="381000" y="1905000"/>
            <a:ext cx="8118376" cy="1895904"/>
          </a:xfrm>
          <a:prstGeom prst="rect">
            <a:avLst/>
          </a:prstGeom>
          <a:noFill/>
        </p:spPr>
        <p:txBody>
          <a:bodyPr wrap="none" rtlCol="0">
            <a:spAutoFit/>
          </a:bodyPr>
          <a:lstStyle/>
          <a:p>
            <a:pPr lvl="0" eaLnBrk="0" fontAlgn="base" hangingPunct="0">
              <a:lnSpc>
                <a:spcPct val="110000"/>
              </a:lnSpc>
              <a:spcBef>
                <a:spcPct val="0"/>
              </a:spcBef>
              <a:spcAft>
                <a:spcPct val="0"/>
              </a:spcAft>
              <a:buSzPct val="80000"/>
            </a:pPr>
            <a:r>
              <a:rPr lang="en-US" altLang="en-US" sz="2800" dirty="0">
                <a:solidFill>
                  <a:srgbClr val="000000"/>
                </a:solidFill>
                <a:latin typeface="TKTypeMedium" pitchFamily="34" charset="0"/>
                <a:ea typeface="Arial Unicode MS" pitchFamily="34" charset="-128"/>
                <a:cs typeface="Arial Unicode MS" pitchFamily="34" charset="-128"/>
              </a:rPr>
              <a:t>We designed this program with you in mind!</a:t>
            </a:r>
          </a:p>
          <a:p>
            <a:pPr lvl="0" eaLnBrk="0" fontAlgn="base" hangingPunct="0">
              <a:lnSpc>
                <a:spcPct val="110000"/>
              </a:lnSpc>
              <a:spcBef>
                <a:spcPct val="0"/>
              </a:spcBef>
              <a:spcAft>
                <a:spcPct val="0"/>
              </a:spcAft>
              <a:buClr>
                <a:srgbClr val="B3A662"/>
              </a:buClr>
              <a:buSzPct val="80000"/>
            </a:pPr>
            <a:endParaRPr lang="en-US" altLang="en-US" sz="2000" dirty="0">
              <a:solidFill>
                <a:srgbClr val="000000"/>
              </a:solidFill>
              <a:latin typeface="TKTypeMedium" pitchFamily="34" charset="0"/>
              <a:ea typeface="Arial Unicode MS" pitchFamily="34" charset="-128"/>
              <a:cs typeface="Arial Unicode MS" pitchFamily="34" charset="-128"/>
            </a:endParaRPr>
          </a:p>
          <a:p>
            <a:pPr lvl="1" eaLnBrk="0" fontAlgn="base" hangingPunct="0">
              <a:lnSpc>
                <a:spcPct val="110000"/>
              </a:lnSpc>
              <a:spcBef>
                <a:spcPct val="0"/>
              </a:spcBef>
              <a:spcAft>
                <a:spcPct val="0"/>
              </a:spcAft>
              <a:buSzPct val="80000"/>
              <a:buFont typeface="Arial" pitchFamily="34" charset="0"/>
              <a:buChar char="•"/>
            </a:pPr>
            <a:r>
              <a:rPr lang="en-US" altLang="en-US" sz="2000" dirty="0">
                <a:solidFill>
                  <a:srgbClr val="000000"/>
                </a:solidFill>
                <a:latin typeface="TKTypeMedium" pitchFamily="34" charset="0"/>
                <a:ea typeface="Arial Unicode MS" pitchFamily="34" charset="-128"/>
                <a:cs typeface="Arial Unicode MS" pitchFamily="34" charset="-128"/>
              </a:rPr>
              <a:t>  Estimating replacement power units quick, simple and electronically. </a:t>
            </a:r>
          </a:p>
          <a:p>
            <a:pPr lvl="1" eaLnBrk="0" fontAlgn="base" hangingPunct="0">
              <a:lnSpc>
                <a:spcPct val="110000"/>
              </a:lnSpc>
              <a:spcBef>
                <a:spcPct val="0"/>
              </a:spcBef>
              <a:spcAft>
                <a:spcPct val="0"/>
              </a:spcAft>
              <a:buSzPct val="80000"/>
              <a:buFont typeface="Arial" pitchFamily="34" charset="0"/>
              <a:buChar char="•"/>
            </a:pPr>
            <a:r>
              <a:rPr lang="en-US" altLang="en-US" sz="2000" dirty="0">
                <a:solidFill>
                  <a:srgbClr val="000000"/>
                </a:solidFill>
                <a:latin typeface="TKTypeMedium" pitchFamily="34" charset="0"/>
                <a:ea typeface="Arial Unicode MS" pitchFamily="34" charset="-128"/>
                <a:cs typeface="Arial Unicode MS" pitchFamily="34" charset="-128"/>
              </a:rPr>
              <a:t>  With minimal information you can have an estimate in moments, not </a:t>
            </a:r>
          </a:p>
          <a:p>
            <a:pPr lvl="1" eaLnBrk="0" fontAlgn="base" hangingPunct="0">
              <a:lnSpc>
                <a:spcPct val="110000"/>
              </a:lnSpc>
              <a:spcBef>
                <a:spcPct val="0"/>
              </a:spcBef>
              <a:spcAft>
                <a:spcPct val="0"/>
              </a:spcAft>
              <a:buSzPct val="80000"/>
            </a:pPr>
            <a:r>
              <a:rPr lang="en-US" altLang="en-US" sz="2000" dirty="0">
                <a:solidFill>
                  <a:srgbClr val="000000"/>
                </a:solidFill>
                <a:latin typeface="TKTypeMedium" pitchFamily="34" charset="0"/>
                <a:ea typeface="Arial Unicode MS" pitchFamily="34" charset="-128"/>
                <a:cs typeface="Arial Unicode MS" pitchFamily="34" charset="-128"/>
              </a:rPr>
              <a:t>   hours or days.</a:t>
            </a: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7261538" y="5688569"/>
            <a:ext cx="1202690" cy="896620"/>
          </a:xfrm>
          <a:prstGeom prst="rect">
            <a:avLst/>
          </a:prstGeom>
        </p:spPr>
      </p:pic>
    </p:spTree>
    <p:extLst>
      <p:ext uri="{BB962C8B-B14F-4D97-AF65-F5344CB8AC3E}">
        <p14:creationId xmlns:p14="http://schemas.microsoft.com/office/powerpoint/2010/main" val="168872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4063933" cy="646331"/>
          </a:xfrm>
          <a:prstGeom prst="rect">
            <a:avLst/>
          </a:prstGeom>
          <a:noFill/>
        </p:spPr>
        <p:txBody>
          <a:bodyPr wrap="none" rtlCol="0">
            <a:spAutoFit/>
          </a:bodyPr>
          <a:lstStyle/>
          <a:p>
            <a:r>
              <a:rPr kumimoji="0" lang="en-US" sz="3600" b="0" i="0" u="none" strike="noStrike" kern="0" cap="none" spc="0" normalizeH="0" baseline="0" noProof="0" dirty="0">
                <a:ln>
                  <a:noFill/>
                </a:ln>
                <a:solidFill>
                  <a:srgbClr val="003361">
                    <a:lumMod val="90000"/>
                    <a:lumOff val="10000"/>
                  </a:srgbClr>
                </a:solidFill>
                <a:effectLst/>
                <a:uLnTx/>
                <a:uFillTx/>
                <a:latin typeface="TKTypeMedium"/>
              </a:rPr>
              <a:t>Power Units Express</a:t>
            </a:r>
            <a:endParaRPr lang="en-US" dirty="0"/>
          </a:p>
        </p:txBody>
      </p:sp>
      <p:sp>
        <p:nvSpPr>
          <p:cNvPr id="3" name="TextBox 2"/>
          <p:cNvSpPr txBox="1"/>
          <p:nvPr/>
        </p:nvSpPr>
        <p:spPr>
          <a:xfrm>
            <a:off x="685800" y="1219200"/>
            <a:ext cx="7620000" cy="4933658"/>
          </a:xfrm>
          <a:prstGeom prst="rect">
            <a:avLst/>
          </a:prstGeom>
          <a:noFill/>
        </p:spPr>
        <p:txBody>
          <a:bodyPr wrap="square" rtlCol="0">
            <a:spAutoFit/>
          </a:bodyPr>
          <a:lstStyle/>
          <a:p>
            <a:pPr lvl="0" eaLnBrk="0" fontAlgn="base" hangingPunct="0">
              <a:lnSpc>
                <a:spcPct val="110000"/>
              </a:lnSpc>
              <a:spcBef>
                <a:spcPct val="0"/>
              </a:spcBef>
              <a:spcAft>
                <a:spcPct val="0"/>
              </a:spcAft>
              <a:buClr>
                <a:srgbClr val="000000"/>
              </a:buClr>
              <a:buSzPct val="80000"/>
            </a:pPr>
            <a:r>
              <a:rPr lang="en-US" altLang="en-US" sz="2800" dirty="0">
                <a:solidFill>
                  <a:srgbClr val="000000"/>
                </a:solidFill>
                <a:latin typeface="TKTypeMedium" pitchFamily="34" charset="0"/>
                <a:ea typeface="Arial Unicode MS" pitchFamily="34" charset="-128"/>
                <a:cs typeface="Arial Unicode MS" pitchFamily="34" charset="-128"/>
              </a:rPr>
              <a:t>Getting Started!</a:t>
            </a:r>
          </a:p>
          <a:p>
            <a:pPr lvl="0" eaLnBrk="0" fontAlgn="base" hangingPunct="0">
              <a:lnSpc>
                <a:spcPct val="110000"/>
              </a:lnSpc>
              <a:spcBef>
                <a:spcPct val="0"/>
              </a:spcBef>
              <a:spcAft>
                <a:spcPct val="0"/>
              </a:spcAft>
              <a:buClr>
                <a:srgbClr val="B3A662"/>
              </a:buClr>
              <a:buSzPct val="80000"/>
              <a:buFont typeface="Wingdings" pitchFamily="2" charset="2"/>
              <a:buChar char="¢"/>
            </a:pPr>
            <a:endParaRPr lang="en-US" altLang="en-US" dirty="0">
              <a:solidFill>
                <a:srgbClr val="000000"/>
              </a:solidFill>
              <a:latin typeface="TKTypeMedium" pitchFamily="34" charset="0"/>
              <a:ea typeface="Arial Unicode MS" pitchFamily="34" charset="-128"/>
              <a:cs typeface="Arial Unicode MS" pitchFamily="34" charset="-128"/>
            </a:endParaRPr>
          </a:p>
          <a:p>
            <a:pPr lvl="1" eaLnBrk="0" fontAlgn="base" hangingPunct="0">
              <a:lnSpc>
                <a:spcPct val="110000"/>
              </a:lnSpc>
              <a:spcBef>
                <a:spcPct val="0"/>
              </a:spcBef>
              <a:spcAft>
                <a:spcPct val="0"/>
              </a:spcAft>
              <a:buClr>
                <a:srgbClr val="000000"/>
              </a:buClr>
              <a:buSzPct val="80000"/>
              <a:buFont typeface="Arial" pitchFamily="34" charset="0"/>
              <a:buChar char="•"/>
            </a:pPr>
            <a:r>
              <a:rPr lang="en-US" altLang="en-US" sz="2000" dirty="0">
                <a:solidFill>
                  <a:srgbClr val="000000"/>
                </a:solidFill>
                <a:latin typeface="TKTypeMedium" pitchFamily="34" charset="0"/>
                <a:ea typeface="Arial Unicode MS" pitchFamily="34" charset="-128"/>
                <a:cs typeface="Arial Unicode MS" pitchFamily="34" charset="-128"/>
              </a:rPr>
              <a:t>Step 1 – Open a new document, located at 				         </a:t>
            </a:r>
            <a:r>
              <a:rPr lang="en-US" altLang="en-US" sz="2000" dirty="0">
                <a:latin typeface="TKTypeMedium" panose="020B0606040000020004" pitchFamily="34" charset="0"/>
                <a:ea typeface="Arial Unicode MS" pitchFamily="34" charset="-128"/>
                <a:cs typeface="Arial Unicode MS" pitchFamily="34" charset="-128"/>
                <a:hlinkClick r:id="rId2"/>
              </a:rPr>
              <a:t>http://www.verticalxpress.com/express/</a:t>
            </a:r>
            <a:r>
              <a:rPr lang="en-US" altLang="en-US" sz="2000" dirty="0">
                <a:latin typeface="TKTypeMedium" panose="020B0606040000020004" pitchFamily="34" charset="0"/>
                <a:ea typeface="Arial Unicode MS" pitchFamily="34" charset="-128"/>
                <a:cs typeface="Arial Unicode MS" pitchFamily="34" charset="-128"/>
              </a:rPr>
              <a:t> </a:t>
            </a:r>
            <a:r>
              <a:rPr lang="en-US" altLang="en-US" sz="2000" dirty="0">
                <a:solidFill>
                  <a:srgbClr val="000000"/>
                </a:solidFill>
                <a:latin typeface="TKTypeMedium" pitchFamily="34" charset="0"/>
                <a:ea typeface="Arial Unicode MS" pitchFamily="34" charset="-128"/>
                <a:cs typeface="Arial Unicode MS" pitchFamily="34" charset="-128"/>
              </a:rPr>
              <a:t>, each time you 	         estimate a new job </a:t>
            </a:r>
            <a:r>
              <a:rPr lang="en-US" altLang="en-US" sz="2000" dirty="0">
                <a:latin typeface="TKTypeMedium" panose="020B0606040000020004" pitchFamily="34" charset="0"/>
                <a:ea typeface="Arial Unicode MS" pitchFamily="34" charset="-128"/>
                <a:cs typeface="Arial Unicode MS" pitchFamily="34" charset="-128"/>
              </a:rPr>
              <a:t>(make sure you are logged in to your 	         account). </a:t>
            </a:r>
            <a:r>
              <a:rPr lang="en-US" altLang="en-US" sz="2000" dirty="0">
                <a:solidFill>
                  <a:srgbClr val="000000"/>
                </a:solidFill>
                <a:latin typeface="TKTypeMedium" pitchFamily="34" charset="0"/>
                <a:ea typeface="Arial Unicode MS" pitchFamily="34" charset="-128"/>
                <a:cs typeface="Arial Unicode MS" pitchFamily="34" charset="-128"/>
              </a:rPr>
              <a:t>This will ensure you have the latest version 		         and current pricing.</a:t>
            </a:r>
          </a:p>
          <a:p>
            <a:pPr lvl="1" eaLnBrk="0" fontAlgn="base" hangingPunct="0">
              <a:lnSpc>
                <a:spcPct val="110000"/>
              </a:lnSpc>
              <a:spcBef>
                <a:spcPct val="0"/>
              </a:spcBef>
              <a:spcAft>
                <a:spcPct val="0"/>
              </a:spcAft>
              <a:buClr>
                <a:srgbClr val="000000"/>
              </a:buClr>
              <a:buSzPct val="80000"/>
            </a:pPr>
            <a:endParaRPr lang="en-US" altLang="en-US" sz="2000" dirty="0">
              <a:solidFill>
                <a:srgbClr val="000000"/>
              </a:solidFill>
              <a:latin typeface="TKTypeMedium" pitchFamily="34" charset="0"/>
              <a:ea typeface="Arial Unicode MS" pitchFamily="34" charset="-128"/>
              <a:cs typeface="Arial Unicode MS" pitchFamily="34" charset="-128"/>
            </a:endParaRPr>
          </a:p>
          <a:p>
            <a:pPr lvl="1" eaLnBrk="0" fontAlgn="base" hangingPunct="0">
              <a:lnSpc>
                <a:spcPct val="110000"/>
              </a:lnSpc>
              <a:spcBef>
                <a:spcPct val="0"/>
              </a:spcBef>
              <a:spcAft>
                <a:spcPct val="0"/>
              </a:spcAft>
              <a:buClr>
                <a:srgbClr val="000000"/>
              </a:buClr>
              <a:buSzPct val="80000"/>
            </a:pPr>
            <a:r>
              <a:rPr lang="en-US" altLang="en-US" sz="2000" dirty="0">
                <a:solidFill>
                  <a:srgbClr val="000000"/>
                </a:solidFill>
                <a:latin typeface="TKTypeMedium" pitchFamily="34" charset="0"/>
                <a:ea typeface="Arial Unicode MS" pitchFamily="34" charset="-128"/>
                <a:cs typeface="Arial Unicode MS" pitchFamily="34" charset="-128"/>
              </a:rPr>
              <a:t>	        *Tip: Make sure to maximize your spreadsheet to ensure 		you see all tabs.</a:t>
            </a:r>
          </a:p>
          <a:p>
            <a:pPr lvl="1" eaLnBrk="0" fontAlgn="base" hangingPunct="0">
              <a:lnSpc>
                <a:spcPct val="110000"/>
              </a:lnSpc>
              <a:spcBef>
                <a:spcPct val="0"/>
              </a:spcBef>
              <a:spcAft>
                <a:spcPct val="0"/>
              </a:spcAft>
              <a:buClr>
                <a:srgbClr val="B3A662"/>
              </a:buClr>
              <a:buSzPct val="80000"/>
            </a:pPr>
            <a:endParaRPr lang="en-US" altLang="en-US" sz="2000" dirty="0">
              <a:solidFill>
                <a:srgbClr val="000000"/>
              </a:solidFill>
              <a:latin typeface="TKTypeMedium" pitchFamily="34" charset="0"/>
              <a:ea typeface="Arial Unicode MS" pitchFamily="34" charset="-128"/>
              <a:cs typeface="Arial Unicode MS" pitchFamily="34" charset="-128"/>
            </a:endParaRPr>
          </a:p>
          <a:p>
            <a:pPr lvl="1" eaLnBrk="0" fontAlgn="base" hangingPunct="0">
              <a:lnSpc>
                <a:spcPct val="110000"/>
              </a:lnSpc>
              <a:spcBef>
                <a:spcPct val="0"/>
              </a:spcBef>
              <a:spcAft>
                <a:spcPct val="0"/>
              </a:spcAft>
              <a:buSzPct val="80000"/>
              <a:buFont typeface="Arial" pitchFamily="34" charset="0"/>
              <a:buChar char="•"/>
            </a:pPr>
            <a:r>
              <a:rPr lang="en-US" altLang="en-US" sz="2000" dirty="0">
                <a:solidFill>
                  <a:srgbClr val="000000"/>
                </a:solidFill>
                <a:latin typeface="TKTypeMedium" pitchFamily="34" charset="0"/>
                <a:ea typeface="Arial Unicode MS" pitchFamily="34" charset="-128"/>
                <a:cs typeface="Arial Unicode MS" pitchFamily="34" charset="-128"/>
              </a:rPr>
              <a:t>Step 2 – Save the document to your computer! Using job name 		         and number in the file name will help keep your files 		         organized.</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6934200" y="551765"/>
            <a:ext cx="1202690" cy="896620"/>
          </a:xfrm>
          <a:prstGeom prst="rect">
            <a:avLst/>
          </a:prstGeom>
        </p:spPr>
      </p:pic>
    </p:spTree>
    <p:extLst>
      <p:ext uri="{BB962C8B-B14F-4D97-AF65-F5344CB8AC3E}">
        <p14:creationId xmlns:p14="http://schemas.microsoft.com/office/powerpoint/2010/main" val="3498699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6200"/>
            <a:ext cx="4063933" cy="646331"/>
          </a:xfrm>
          <a:prstGeom prst="rect">
            <a:avLst/>
          </a:prstGeom>
          <a:noFill/>
        </p:spPr>
        <p:txBody>
          <a:bodyPr wrap="none" rtlCol="0">
            <a:spAutoFit/>
          </a:bodyPr>
          <a:lstStyle/>
          <a:p>
            <a:r>
              <a:rPr kumimoji="0" lang="en-US" sz="3600" b="0" i="0" u="none" strike="noStrike" kern="0" cap="none" spc="0" normalizeH="0" baseline="0" noProof="0" dirty="0">
                <a:ln>
                  <a:noFill/>
                </a:ln>
                <a:solidFill>
                  <a:srgbClr val="003361">
                    <a:lumMod val="90000"/>
                    <a:lumOff val="10000"/>
                  </a:srgbClr>
                </a:solidFill>
                <a:effectLst/>
                <a:uLnTx/>
                <a:uFillTx/>
                <a:latin typeface="TKTypeMedium"/>
              </a:rPr>
              <a:t>Power Units Express</a:t>
            </a:r>
            <a:endParaRPr lang="en-US" dirty="0"/>
          </a:p>
        </p:txBody>
      </p:sp>
      <p:sp>
        <p:nvSpPr>
          <p:cNvPr id="3" name="TextBox 2"/>
          <p:cNvSpPr txBox="1"/>
          <p:nvPr/>
        </p:nvSpPr>
        <p:spPr>
          <a:xfrm>
            <a:off x="406400" y="685371"/>
            <a:ext cx="4978992" cy="646331"/>
          </a:xfrm>
          <a:prstGeom prst="rect">
            <a:avLst/>
          </a:prstGeom>
          <a:noFill/>
        </p:spPr>
        <p:txBody>
          <a:bodyPr wrap="none" rtlCol="0">
            <a:spAutoFit/>
          </a:bodyPr>
          <a:lstStyle/>
          <a:p>
            <a:pPr lvl="0" fontAlgn="base">
              <a:spcBef>
                <a:spcPct val="50000"/>
              </a:spcBef>
              <a:spcAft>
                <a:spcPct val="0"/>
              </a:spcAft>
              <a:defRPr/>
            </a:pPr>
            <a:r>
              <a:rPr lang="en-US" dirty="0">
                <a:solidFill>
                  <a:srgbClr val="000000"/>
                </a:solidFill>
                <a:latin typeface="TKTypeMedium" pitchFamily="34" charset="0"/>
              </a:rPr>
              <a:t>To get a quote you start by completing all fields in </a:t>
            </a:r>
          </a:p>
          <a:p>
            <a:pPr lvl="0" fontAlgn="base">
              <a:spcAft>
                <a:spcPct val="0"/>
              </a:spcAft>
              <a:defRPr/>
            </a:pPr>
            <a:r>
              <a:rPr lang="en-US" dirty="0">
                <a:solidFill>
                  <a:srgbClr val="000000"/>
                </a:solidFill>
                <a:latin typeface="TKTypeMedium" pitchFamily="34" charset="0"/>
              </a:rPr>
              <a:t>yellow</a:t>
            </a:r>
            <a:r>
              <a:rPr lang="en-US" dirty="0">
                <a:solidFill>
                  <a:srgbClr val="003361">
                    <a:lumMod val="90000"/>
                    <a:lumOff val="10000"/>
                  </a:srgbClr>
                </a:solidFill>
                <a:latin typeface="TKTypeMedium" pitchFamily="34" charset="0"/>
              </a:rPr>
              <a:t>.</a:t>
            </a:r>
            <a:r>
              <a:rPr lang="en-US" dirty="0">
                <a:solidFill>
                  <a:srgbClr val="000000"/>
                </a:solidFill>
                <a:latin typeface="TKTypeMedium" pitchFamily="34" charset="0"/>
              </a:rPr>
              <a:t>                   </a:t>
            </a:r>
            <a:endParaRPr lang="de-DE" dirty="0">
              <a:solidFill>
                <a:srgbClr val="000000"/>
              </a:solidFill>
              <a:latin typeface="TKTypeMedium" pitchFamily="34" charset="0"/>
            </a:endParaRPr>
          </a:p>
        </p:txBody>
      </p:sp>
      <p:sp>
        <p:nvSpPr>
          <p:cNvPr id="6" name="TextBox 5"/>
          <p:cNvSpPr txBox="1"/>
          <p:nvPr/>
        </p:nvSpPr>
        <p:spPr>
          <a:xfrm>
            <a:off x="5105400" y="1331701"/>
            <a:ext cx="3810000" cy="4524315"/>
          </a:xfrm>
          <a:prstGeom prst="rect">
            <a:avLst/>
          </a:prstGeom>
          <a:noFill/>
        </p:spPr>
        <p:txBody>
          <a:bodyPr wrap="square" rtlCol="0">
            <a:spAutoFit/>
          </a:bodyPr>
          <a:lstStyle/>
          <a:p>
            <a:pPr lvl="0" fontAlgn="base">
              <a:spcBef>
                <a:spcPct val="0"/>
              </a:spcBef>
              <a:spcAft>
                <a:spcPct val="0"/>
              </a:spcAft>
              <a:buFont typeface="Arial" pitchFamily="34" charset="0"/>
              <a:buChar char="•"/>
            </a:pPr>
            <a:r>
              <a:rPr lang="en-US" altLang="en-US" sz="1400" dirty="0">
                <a:solidFill>
                  <a:srgbClr val="000000"/>
                </a:solidFill>
                <a:latin typeface="TKTypeMedium" pitchFamily="34" charset="0"/>
              </a:rPr>
              <a:t> Fill in all of the yellow fields in the Power Units Express section of the estimating form completely and accurately.</a:t>
            </a:r>
          </a:p>
          <a:p>
            <a:pPr lvl="0" fontAlgn="base">
              <a:spcBef>
                <a:spcPct val="0"/>
              </a:spcBef>
              <a:spcAft>
                <a:spcPct val="0"/>
              </a:spcAft>
            </a:pPr>
            <a:endParaRPr lang="en-US" altLang="en-US" sz="1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1400" dirty="0">
                <a:solidFill>
                  <a:srgbClr val="000000"/>
                </a:solidFill>
                <a:latin typeface="TKTypeMedium" pitchFamily="34" charset="0"/>
              </a:rPr>
              <a:t> Do not guess! Jack Piston Diameter, Travel, Car Weight, Existing HP, Up Speed, and Capacity information must be correct.  Accuracy is critical to determine which power units are available for your applications.</a:t>
            </a:r>
          </a:p>
          <a:p>
            <a:pPr lvl="0" fontAlgn="base">
              <a:spcBef>
                <a:spcPct val="0"/>
              </a:spcBef>
              <a:spcAft>
                <a:spcPct val="0"/>
              </a:spcAft>
            </a:pPr>
            <a:endParaRPr lang="en-US" altLang="en-US" sz="1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1400" dirty="0">
                <a:solidFill>
                  <a:srgbClr val="000000"/>
                </a:solidFill>
                <a:latin typeface="TKTypeMedium" pitchFamily="34" charset="0"/>
              </a:rPr>
              <a:t> Under the Power Unit Selection heading select either submersible (EP) or dry (AP.)</a:t>
            </a:r>
          </a:p>
          <a:p>
            <a:pPr lvl="0" fontAlgn="base">
              <a:spcBef>
                <a:spcPct val="0"/>
              </a:spcBef>
              <a:spcAft>
                <a:spcPct val="0"/>
              </a:spcAft>
            </a:pPr>
            <a:endParaRPr lang="en-US" altLang="en-US" sz="1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1400" dirty="0">
                <a:solidFill>
                  <a:srgbClr val="000000"/>
                </a:solidFill>
                <a:latin typeface="TKTypeMedium" pitchFamily="34" charset="0"/>
              </a:rPr>
              <a:t> There may be applications where you only get one option, either EP or AP.  However, usually you will get to choice of EP or AP.</a:t>
            </a:r>
          </a:p>
          <a:p>
            <a:pPr lvl="0" fontAlgn="base">
              <a:spcBef>
                <a:spcPct val="0"/>
              </a:spcBef>
              <a:spcAft>
                <a:spcPct val="0"/>
              </a:spcAft>
            </a:pPr>
            <a:endParaRPr lang="en-US" altLang="en-US" sz="1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1400" dirty="0">
                <a:solidFill>
                  <a:srgbClr val="000000"/>
                </a:solidFill>
                <a:latin typeface="TKTypeMedium" pitchFamily="34" charset="0"/>
              </a:rPr>
              <a:t> After entering the required data, review the Calculated Data, and any notes that appear.  Make sure speed, HP, and GPM work for the job you are estimating.</a:t>
            </a:r>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7010400" y="148861"/>
            <a:ext cx="1202690" cy="896620"/>
          </a:xfrm>
          <a:prstGeom prst="rect">
            <a:avLst/>
          </a:prstGeom>
        </p:spPr>
      </p:pic>
      <p:pic>
        <p:nvPicPr>
          <p:cNvPr id="7" name="Picture 6">
            <a:extLst>
              <a:ext uri="{FF2B5EF4-FFF2-40B4-BE49-F238E27FC236}">
                <a16:creationId xmlns:a16="http://schemas.microsoft.com/office/drawing/2014/main" id="{E7664774-1E8F-4F6C-AA8C-2509600EE71D}"/>
              </a:ext>
            </a:extLst>
          </p:cNvPr>
          <p:cNvPicPr>
            <a:picLocks noChangeAspect="1"/>
          </p:cNvPicPr>
          <p:nvPr/>
        </p:nvPicPr>
        <p:blipFill>
          <a:blip r:embed="rId3"/>
          <a:stretch>
            <a:fillRect/>
          </a:stretch>
        </p:blipFill>
        <p:spPr>
          <a:xfrm>
            <a:off x="406400" y="1351754"/>
            <a:ext cx="4668013" cy="4943455"/>
          </a:xfrm>
          <a:prstGeom prst="rect">
            <a:avLst/>
          </a:prstGeom>
        </p:spPr>
      </p:pic>
    </p:spTree>
    <p:extLst>
      <p:ext uri="{BB962C8B-B14F-4D97-AF65-F5344CB8AC3E}">
        <p14:creationId xmlns:p14="http://schemas.microsoft.com/office/powerpoint/2010/main" val="176437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6272" y="193749"/>
            <a:ext cx="4180953" cy="646331"/>
          </a:xfrm>
          <a:prstGeom prst="rect">
            <a:avLst/>
          </a:prstGeom>
          <a:noFill/>
        </p:spPr>
        <p:txBody>
          <a:bodyPr wrap="none" rtlCol="0">
            <a:spAutoFit/>
          </a:bodyPr>
          <a:lstStyle/>
          <a:p>
            <a:r>
              <a:rPr kumimoji="0" lang="en-US" sz="3600" b="0" i="0" u="none" strike="noStrike" kern="0" cap="none" spc="0" normalizeH="0" baseline="0" noProof="0" dirty="0">
                <a:ln>
                  <a:noFill/>
                </a:ln>
                <a:solidFill>
                  <a:srgbClr val="003361">
                    <a:lumMod val="90000"/>
                    <a:lumOff val="10000"/>
                  </a:srgbClr>
                </a:solidFill>
                <a:effectLst/>
                <a:uLnTx/>
                <a:uFillTx/>
                <a:latin typeface="TKTypeMedium"/>
              </a:rPr>
              <a:t>Power Units Express </a:t>
            </a:r>
            <a:endParaRPr lang="en-US" dirty="0"/>
          </a:p>
        </p:txBody>
      </p:sp>
      <p:sp>
        <p:nvSpPr>
          <p:cNvPr id="5" name="TextBox 4"/>
          <p:cNvSpPr txBox="1"/>
          <p:nvPr/>
        </p:nvSpPr>
        <p:spPr>
          <a:xfrm>
            <a:off x="4798291" y="512919"/>
            <a:ext cx="3429000" cy="5786199"/>
          </a:xfrm>
          <a:prstGeom prst="rect">
            <a:avLst/>
          </a:prstGeom>
          <a:noFill/>
        </p:spPr>
        <p:txBody>
          <a:bodyPr wrap="square" rtlCol="0">
            <a:spAutoFit/>
          </a:bodyPr>
          <a:lstStyle/>
          <a:p>
            <a:pPr lvl="0" fontAlgn="base">
              <a:spcBef>
                <a:spcPct val="0"/>
              </a:spcBef>
              <a:spcAft>
                <a:spcPct val="0"/>
              </a:spcAft>
              <a:buFont typeface="Arial" pitchFamily="34" charset="0"/>
              <a:buChar char="•"/>
            </a:pPr>
            <a:r>
              <a:rPr lang="en-US" altLang="en-US" sz="2000" dirty="0">
                <a:solidFill>
                  <a:srgbClr val="000000"/>
                </a:solidFill>
                <a:latin typeface="TKTypeMedium" pitchFamily="34" charset="0"/>
              </a:rPr>
              <a:t>Select the appropriate accessories required for your specific job.  Accessories should be selected per car.</a:t>
            </a:r>
          </a:p>
          <a:p>
            <a:pPr lvl="0" fontAlgn="base">
              <a:spcBef>
                <a:spcPct val="0"/>
              </a:spcBef>
              <a:spcAft>
                <a:spcPct val="0"/>
              </a:spcAft>
              <a:buFont typeface="Arial" pitchFamily="34" charset="0"/>
              <a:buChar char="•"/>
            </a:pPr>
            <a:endParaRPr lang="en-US" altLang="en-US" sz="2000" dirty="0">
              <a:solidFill>
                <a:srgbClr val="000000"/>
              </a:solidFill>
              <a:latin typeface="TKTypeMedium" pitchFamily="34" charset="0"/>
            </a:endParaRPr>
          </a:p>
          <a:p>
            <a:pPr lvl="0" fontAlgn="base">
              <a:spcBef>
                <a:spcPct val="0"/>
              </a:spcBef>
              <a:spcAft>
                <a:spcPct val="0"/>
              </a:spcAft>
            </a:pPr>
            <a:r>
              <a:rPr lang="en-US" altLang="en-US" sz="2000" dirty="0">
                <a:solidFill>
                  <a:srgbClr val="000000"/>
                </a:solidFill>
                <a:latin typeface="TKTypeMedium" pitchFamily="34" charset="0"/>
              </a:rPr>
              <a:t>* Tip: Make sure to select threaded or Victaulic for valves. </a:t>
            </a:r>
          </a:p>
          <a:p>
            <a:pPr lvl="0" fontAlgn="base">
              <a:spcBef>
                <a:spcPct val="0"/>
              </a:spcBef>
              <a:spcAft>
                <a:spcPct val="0"/>
              </a:spcAft>
              <a:buFont typeface="Wingdings" pitchFamily="2" charset="2"/>
              <a:buChar char="v"/>
            </a:pPr>
            <a:endParaRPr lang="en-US" altLang="en-US" sz="2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2000" dirty="0">
                <a:solidFill>
                  <a:srgbClr val="000000"/>
                </a:solidFill>
                <a:latin typeface="TKTypeMedium" pitchFamily="34" charset="0"/>
              </a:rPr>
              <a:t> Each accessory selected will change the price.</a:t>
            </a:r>
          </a:p>
          <a:p>
            <a:pPr lvl="0" fontAlgn="base">
              <a:spcBef>
                <a:spcPct val="0"/>
              </a:spcBef>
              <a:spcAft>
                <a:spcPct val="0"/>
              </a:spcAft>
              <a:buFont typeface="Wingdings" pitchFamily="2" charset="2"/>
              <a:buChar char="v"/>
            </a:pPr>
            <a:endParaRPr lang="en-US" altLang="en-US" sz="2000" dirty="0">
              <a:solidFill>
                <a:srgbClr val="000000"/>
              </a:solidFill>
              <a:latin typeface="TKTypeMedium" pitchFamily="34" charset="0"/>
            </a:endParaRPr>
          </a:p>
          <a:p>
            <a:pPr lvl="0" fontAlgn="base">
              <a:spcBef>
                <a:spcPct val="0"/>
              </a:spcBef>
              <a:spcAft>
                <a:spcPct val="0"/>
              </a:spcAft>
              <a:buFont typeface="Arial" pitchFamily="34" charset="0"/>
              <a:buChar char="•"/>
            </a:pPr>
            <a:r>
              <a:rPr lang="en-US" altLang="en-US" sz="2000" dirty="0">
                <a:solidFill>
                  <a:srgbClr val="000000"/>
                </a:solidFill>
                <a:latin typeface="TKTypeMedium" pitchFamily="34" charset="0"/>
              </a:rPr>
              <a:t> Prior to completing and providing to your customer you should review for completeness and accuracy.  </a:t>
            </a:r>
          </a:p>
          <a:p>
            <a:pPr lvl="0" fontAlgn="base">
              <a:spcBef>
                <a:spcPct val="0"/>
              </a:spcBef>
              <a:spcAft>
                <a:spcPct val="0"/>
              </a:spcAft>
              <a:buFont typeface="Wingdings" pitchFamily="2" charset="2"/>
              <a:buChar char="v"/>
            </a:pPr>
            <a:endParaRPr lang="en-US" altLang="en-US" sz="1400" dirty="0">
              <a:solidFill>
                <a:srgbClr val="000000"/>
              </a:solidFill>
              <a:latin typeface="TKTypeMedium" pitchFamily="34" charset="0"/>
            </a:endParaRPr>
          </a:p>
          <a:p>
            <a:pPr lvl="0" fontAlgn="base">
              <a:spcBef>
                <a:spcPct val="0"/>
              </a:spcBef>
              <a:spcAft>
                <a:spcPct val="0"/>
              </a:spcAft>
            </a:pPr>
            <a:r>
              <a:rPr lang="en-US" altLang="en-US" sz="3600" b="1" dirty="0">
                <a:solidFill>
                  <a:srgbClr val="FF0000"/>
                </a:solidFill>
                <a:latin typeface="TKTypeMedium" pitchFamily="34" charset="0"/>
              </a:rPr>
              <a:t>Sell the Job!</a:t>
            </a:r>
            <a:endParaRPr lang="en-US" altLang="en-US" sz="3600" dirty="0">
              <a:solidFill>
                <a:srgbClr val="000000"/>
              </a:solidFill>
              <a:latin typeface="TKTypeMedium" pitchFamily="34"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7848600" y="5850808"/>
            <a:ext cx="1202690" cy="896620"/>
          </a:xfrm>
          <a:prstGeom prst="rect">
            <a:avLst/>
          </a:prstGeom>
        </p:spPr>
      </p:pic>
      <p:pic>
        <p:nvPicPr>
          <p:cNvPr id="3" name="Picture 2">
            <a:extLst>
              <a:ext uri="{FF2B5EF4-FFF2-40B4-BE49-F238E27FC236}">
                <a16:creationId xmlns:a16="http://schemas.microsoft.com/office/drawing/2014/main" id="{53F90274-7F04-4AC4-871E-020AA91A036F}"/>
              </a:ext>
            </a:extLst>
          </p:cNvPr>
          <p:cNvPicPr>
            <a:picLocks noChangeAspect="1"/>
          </p:cNvPicPr>
          <p:nvPr/>
        </p:nvPicPr>
        <p:blipFill>
          <a:blip r:embed="rId3"/>
          <a:stretch>
            <a:fillRect/>
          </a:stretch>
        </p:blipFill>
        <p:spPr>
          <a:xfrm>
            <a:off x="425958" y="840080"/>
            <a:ext cx="3901579" cy="5639257"/>
          </a:xfrm>
          <a:prstGeom prst="rect">
            <a:avLst/>
          </a:prstGeom>
        </p:spPr>
      </p:pic>
    </p:spTree>
    <p:extLst>
      <p:ext uri="{BB962C8B-B14F-4D97-AF65-F5344CB8AC3E}">
        <p14:creationId xmlns:p14="http://schemas.microsoft.com/office/powerpoint/2010/main" val="2813119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10" y="92364"/>
            <a:ext cx="4180953" cy="646331"/>
          </a:xfrm>
          <a:prstGeom prst="rect">
            <a:avLst/>
          </a:prstGeom>
          <a:noFill/>
        </p:spPr>
        <p:txBody>
          <a:bodyPr wrap="none" rtlCol="0">
            <a:spAutoFit/>
          </a:bodyPr>
          <a:lstStyle/>
          <a:p>
            <a:r>
              <a:rPr kumimoji="0" lang="en-US" sz="3600" b="0" i="0" u="none" strike="noStrike" kern="0" cap="none" spc="0" normalizeH="0" baseline="0" noProof="0" dirty="0">
                <a:ln>
                  <a:noFill/>
                </a:ln>
                <a:solidFill>
                  <a:srgbClr val="003361">
                    <a:lumMod val="90000"/>
                    <a:lumOff val="10000"/>
                  </a:srgbClr>
                </a:solidFill>
                <a:effectLst/>
                <a:uLnTx/>
                <a:uFillTx/>
                <a:latin typeface="TKTypeMedium"/>
              </a:rPr>
              <a:t>Power Units Express </a:t>
            </a:r>
            <a:endParaRPr lang="en-US" dirty="0"/>
          </a:p>
        </p:txBody>
      </p:sp>
      <p:sp>
        <p:nvSpPr>
          <p:cNvPr id="5" name="TextBox 4"/>
          <p:cNvSpPr txBox="1"/>
          <p:nvPr/>
        </p:nvSpPr>
        <p:spPr>
          <a:xfrm>
            <a:off x="4419600" y="387713"/>
            <a:ext cx="4572000" cy="4708981"/>
          </a:xfrm>
          <a:prstGeom prst="rect">
            <a:avLst/>
          </a:prstGeom>
          <a:noFill/>
        </p:spPr>
        <p:txBody>
          <a:bodyPr wrap="square" rtlCol="0">
            <a:spAutoFit/>
          </a:bodyPr>
          <a:lstStyle/>
          <a:p>
            <a:pPr lvl="0" fontAlgn="base">
              <a:spcBef>
                <a:spcPct val="0"/>
              </a:spcBef>
              <a:spcAft>
                <a:spcPct val="0"/>
              </a:spcAft>
              <a:defRPr/>
            </a:pPr>
            <a:r>
              <a:rPr lang="en-US" sz="2000" b="1" dirty="0">
                <a:solidFill>
                  <a:srgbClr val="FF0000"/>
                </a:solidFill>
                <a:latin typeface="TKTypeMedium" pitchFamily="34" charset="0"/>
              </a:rPr>
              <a:t>Congratulations!   You sold the job!</a:t>
            </a:r>
            <a:endParaRPr lang="en-US" sz="2000" dirty="0">
              <a:solidFill>
                <a:srgbClr val="000000"/>
              </a:solidFill>
              <a:latin typeface="TKTypeMedium" pitchFamily="34" charset="0"/>
            </a:endParaRPr>
          </a:p>
          <a:p>
            <a:pPr lvl="0" algn="ctr" fontAlgn="base">
              <a:spcBef>
                <a:spcPct val="0"/>
              </a:spcBef>
              <a:spcAft>
                <a:spcPct val="0"/>
              </a:spcAft>
              <a:defRPr/>
            </a:pPr>
            <a:r>
              <a:rPr lang="en-US" sz="2000" b="1" dirty="0">
                <a:solidFill>
                  <a:srgbClr val="FF0000"/>
                </a:solidFill>
                <a:latin typeface="TKTypeMedium" pitchFamily="34" charset="0"/>
              </a:rPr>
              <a:t>You are almost complete!</a:t>
            </a:r>
            <a:endParaRPr lang="en-US" sz="2000" dirty="0">
              <a:solidFill>
                <a:srgbClr val="000000"/>
              </a:solidFill>
              <a:latin typeface="TKTypeMedium" pitchFamily="34" charset="0"/>
            </a:endParaRPr>
          </a:p>
          <a:p>
            <a:pPr lvl="0" fontAlgn="base">
              <a:spcBef>
                <a:spcPct val="0"/>
              </a:spcBef>
              <a:spcAft>
                <a:spcPct val="0"/>
              </a:spcAft>
              <a:buFont typeface="Wingdings" pitchFamily="2" charset="2"/>
              <a:buChar char="v"/>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Go to the Order Form (2</a:t>
            </a:r>
            <a:r>
              <a:rPr lang="en-US" sz="1400" baseline="30000" dirty="0">
                <a:solidFill>
                  <a:srgbClr val="000000"/>
                </a:solidFill>
                <a:latin typeface="TKTypeMedium" pitchFamily="34" charset="0"/>
              </a:rPr>
              <a:t>nd</a:t>
            </a:r>
            <a:r>
              <a:rPr lang="en-US" sz="1400" dirty="0">
                <a:solidFill>
                  <a:srgbClr val="000000"/>
                </a:solidFill>
                <a:latin typeface="TKTypeMedium" pitchFamily="34" charset="0"/>
              </a:rPr>
              <a:t> tab).</a:t>
            </a:r>
          </a:p>
          <a:p>
            <a:pPr lvl="0" fontAlgn="base">
              <a:spcBef>
                <a:spcPct val="0"/>
              </a:spcBef>
              <a:spcAft>
                <a:spcPct val="0"/>
              </a:spcAft>
              <a:buFont typeface="Arial" pitchFamily="34" charset="0"/>
              <a:buChar char="•"/>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Enter the ship to address</a:t>
            </a:r>
          </a:p>
          <a:p>
            <a:pPr lvl="0" fontAlgn="base">
              <a:spcBef>
                <a:spcPct val="0"/>
              </a:spcBef>
              <a:spcAft>
                <a:spcPct val="0"/>
              </a:spcAft>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Select Controller Mounting (and type of controller) or Junction Box.</a:t>
            </a:r>
          </a:p>
          <a:p>
            <a:pPr lvl="0" fontAlgn="base">
              <a:spcBef>
                <a:spcPct val="0"/>
              </a:spcBef>
              <a:spcAft>
                <a:spcPct val="0"/>
              </a:spcAft>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Select Hand of Unit – Standard or Non-Standard (See diagram)</a:t>
            </a:r>
          </a:p>
          <a:p>
            <a:pPr lvl="0" fontAlgn="base">
              <a:spcBef>
                <a:spcPct val="0"/>
              </a:spcBef>
              <a:spcAft>
                <a:spcPct val="0"/>
              </a:spcAft>
              <a:buFont typeface="Wingdings" pitchFamily="2" charset="2"/>
              <a:buChar char="v"/>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Select the oil line type – Victaulic or Threaded</a:t>
            </a:r>
          </a:p>
          <a:p>
            <a:pPr lvl="0" fontAlgn="base">
              <a:spcBef>
                <a:spcPct val="0"/>
              </a:spcBef>
              <a:spcAft>
                <a:spcPct val="0"/>
              </a:spcAft>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Enter your Purchase Order / PO #</a:t>
            </a:r>
          </a:p>
          <a:p>
            <a:pPr lvl="0" fontAlgn="base">
              <a:spcBef>
                <a:spcPct val="0"/>
              </a:spcBef>
              <a:spcAft>
                <a:spcPct val="0"/>
              </a:spcAft>
              <a:buFont typeface="Wingdings" pitchFamily="2" charset="2"/>
              <a:buChar char="v"/>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Save the file and e-mail to </a:t>
            </a:r>
            <a:r>
              <a:rPr lang="en-US" sz="2000" u="sng" dirty="0">
                <a:solidFill>
                  <a:srgbClr val="0000FF"/>
                </a:solidFill>
                <a:latin typeface="TKTypeMedium" pitchFamily="34" charset="0"/>
                <a:ea typeface="Arial Unicode MS" pitchFamily="34" charset="-128"/>
              </a:rPr>
              <a:t>OrderIntakeMFG</a:t>
            </a:r>
            <a:r>
              <a:rPr lang="en-US" altLang="en-US" sz="2000" u="sng" dirty="0">
                <a:solidFill>
                  <a:srgbClr val="0000FF"/>
                </a:solidFill>
                <a:latin typeface="TKTypeMedium" pitchFamily="34" charset="0"/>
                <a:ea typeface="Arial Unicode MS" pitchFamily="34" charset="-128"/>
                <a:cs typeface="Arial Unicode MS" pitchFamily="34" charset="-128"/>
                <a:hlinkClick r:id="rId2">
                  <a:extLst>
                    <a:ext uri="{A12FA001-AC4F-418D-AE19-62706E023703}">
                      <ahyp:hlinkClr xmlns:ahyp="http://schemas.microsoft.com/office/drawing/2018/hyperlinkcolor" val="tx"/>
                    </a:ext>
                  </a:extLst>
                </a:hlinkClick>
              </a:rPr>
              <a:t>@tkelevator.com</a:t>
            </a:r>
            <a:endParaRPr lang="en-US" altLang="en-US" sz="2000" u="sng" dirty="0">
              <a:solidFill>
                <a:srgbClr val="0000FF"/>
              </a:solidFill>
              <a:latin typeface="TKTypeMedium" pitchFamily="34" charset="0"/>
              <a:ea typeface="Arial Unicode MS" pitchFamily="34" charset="-128"/>
              <a:cs typeface="Arial Unicode MS" pitchFamily="34" charset="-128"/>
            </a:endParaRPr>
          </a:p>
          <a:p>
            <a:pPr lvl="0" fontAlgn="base">
              <a:spcBef>
                <a:spcPct val="0"/>
              </a:spcBef>
              <a:spcAft>
                <a:spcPct val="0"/>
              </a:spcAft>
              <a:buFont typeface="Wingdings" pitchFamily="2" charset="2"/>
              <a:buChar char="v"/>
              <a:defRPr/>
            </a:pPr>
            <a:endParaRPr lang="en-US" sz="800" dirty="0">
              <a:solidFill>
                <a:srgbClr val="000000"/>
              </a:solidFill>
              <a:latin typeface="TKTypeMedium" pitchFamily="34" charset="0"/>
            </a:endParaRPr>
          </a:p>
          <a:p>
            <a:pPr lvl="0" fontAlgn="base">
              <a:spcBef>
                <a:spcPct val="0"/>
              </a:spcBef>
              <a:spcAft>
                <a:spcPct val="0"/>
              </a:spcAft>
              <a:defRPr/>
            </a:pPr>
            <a:r>
              <a:rPr lang="en-US" sz="1400" b="1" dirty="0">
                <a:solidFill>
                  <a:srgbClr val="2B7932"/>
                </a:solidFill>
                <a:latin typeface="TKTypeMedium" pitchFamily="34" charset="0"/>
              </a:rPr>
              <a:t>Congratulations!  You have completed the process!</a:t>
            </a:r>
          </a:p>
          <a:p>
            <a:pPr lvl="0" fontAlgn="base">
              <a:spcBef>
                <a:spcPct val="0"/>
              </a:spcBef>
              <a:spcAft>
                <a:spcPct val="0"/>
              </a:spcAft>
              <a:buFont typeface="Wingdings" pitchFamily="2" charset="2"/>
              <a:buChar char="v"/>
              <a:defRPr/>
            </a:pPr>
            <a:endParaRPr lang="en-US" sz="800" dirty="0">
              <a:solidFill>
                <a:srgbClr val="000000"/>
              </a:solidFill>
              <a:latin typeface="TKTypeMedium" pitchFamily="34" charset="0"/>
            </a:endParaRPr>
          </a:p>
          <a:p>
            <a:pPr lvl="0" fontAlgn="base">
              <a:spcBef>
                <a:spcPct val="0"/>
              </a:spcBef>
              <a:spcAft>
                <a:spcPct val="0"/>
              </a:spcAft>
              <a:buFont typeface="Arial" pitchFamily="34" charset="0"/>
              <a:buChar char="•"/>
              <a:defRPr/>
            </a:pPr>
            <a:r>
              <a:rPr lang="en-US" sz="1400" dirty="0">
                <a:solidFill>
                  <a:srgbClr val="000000"/>
                </a:solidFill>
                <a:latin typeface="TKTypeMedium" pitchFamily="34" charset="0"/>
              </a:rPr>
              <a:t> You will receive a reply letting you know your order has been received and is being processed.</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7315200" y="5850808"/>
            <a:ext cx="1202690" cy="896620"/>
          </a:xfrm>
          <a:prstGeom prst="rect">
            <a:avLst/>
          </a:prstGeom>
        </p:spPr>
      </p:pic>
      <p:pic>
        <p:nvPicPr>
          <p:cNvPr id="3" name="Picture 2">
            <a:extLst>
              <a:ext uri="{FF2B5EF4-FFF2-40B4-BE49-F238E27FC236}">
                <a16:creationId xmlns:a16="http://schemas.microsoft.com/office/drawing/2014/main" id="{5F4011D8-22D0-484A-8328-B0C714DDADCF}"/>
              </a:ext>
            </a:extLst>
          </p:cNvPr>
          <p:cNvPicPr>
            <a:picLocks noChangeAspect="1"/>
          </p:cNvPicPr>
          <p:nvPr/>
        </p:nvPicPr>
        <p:blipFill>
          <a:blip r:embed="rId4"/>
          <a:stretch>
            <a:fillRect/>
          </a:stretch>
        </p:blipFill>
        <p:spPr>
          <a:xfrm>
            <a:off x="237676" y="766769"/>
            <a:ext cx="4091306" cy="4795831"/>
          </a:xfrm>
          <a:prstGeom prst="rect">
            <a:avLst/>
          </a:prstGeom>
        </p:spPr>
      </p:pic>
    </p:spTree>
    <p:extLst>
      <p:ext uri="{BB962C8B-B14F-4D97-AF65-F5344CB8AC3E}">
        <p14:creationId xmlns:p14="http://schemas.microsoft.com/office/powerpoint/2010/main" val="616004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1829</TotalTime>
  <Words>523</Words>
  <Application>Microsoft Office PowerPoint</Application>
  <PresentationFormat>On-screen Show (4:3)</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TKTypeMedium</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ThyssenKrupp Elevator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tke</dc:creator>
  <cp:lastModifiedBy>Blankenship, Shea</cp:lastModifiedBy>
  <cp:revision>15</cp:revision>
  <dcterms:created xsi:type="dcterms:W3CDTF">2014-11-06T15:17:09Z</dcterms:created>
  <dcterms:modified xsi:type="dcterms:W3CDTF">2021-05-20T13:44:10Z</dcterms:modified>
</cp:coreProperties>
</file>